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3"/>
  </p:notesMasterIdLst>
  <p:sldIdLst>
    <p:sldId id="699" r:id="rId3"/>
    <p:sldId id="947" r:id="rId4"/>
    <p:sldId id="948" r:id="rId5"/>
    <p:sldId id="949" r:id="rId6"/>
    <p:sldId id="950" r:id="rId7"/>
    <p:sldId id="951" r:id="rId8"/>
    <p:sldId id="952" r:id="rId9"/>
    <p:sldId id="953" r:id="rId10"/>
    <p:sldId id="954" r:id="rId11"/>
    <p:sldId id="955" r:id="rId12"/>
    <p:sldId id="956" r:id="rId13"/>
    <p:sldId id="957" r:id="rId14"/>
    <p:sldId id="958" r:id="rId15"/>
    <p:sldId id="959" r:id="rId16"/>
    <p:sldId id="960" r:id="rId17"/>
    <p:sldId id="961" r:id="rId18"/>
    <p:sldId id="962" r:id="rId19"/>
    <p:sldId id="963" r:id="rId20"/>
    <p:sldId id="964" r:id="rId21"/>
    <p:sldId id="965" r:id="rId22"/>
    <p:sldId id="966" r:id="rId23"/>
    <p:sldId id="967" r:id="rId24"/>
    <p:sldId id="968" r:id="rId25"/>
    <p:sldId id="982" r:id="rId26"/>
    <p:sldId id="970" r:id="rId27"/>
    <p:sldId id="971" r:id="rId28"/>
    <p:sldId id="972" r:id="rId29"/>
    <p:sldId id="973" r:id="rId30"/>
    <p:sldId id="974" r:id="rId31"/>
    <p:sldId id="975" r:id="rId32"/>
    <p:sldId id="976" r:id="rId33"/>
    <p:sldId id="977" r:id="rId34"/>
    <p:sldId id="978" r:id="rId35"/>
    <p:sldId id="979" r:id="rId36"/>
    <p:sldId id="980" r:id="rId37"/>
    <p:sldId id="981" r:id="rId38"/>
    <p:sldId id="945" r:id="rId39"/>
    <p:sldId id="764" r:id="rId40"/>
    <p:sldId id="702" r:id="rId41"/>
    <p:sldId id="679" r:id="rId4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477"/>
    <a:srgbClr val="2462B0"/>
    <a:srgbClr val="E14A30"/>
    <a:srgbClr val="FDBA14"/>
    <a:srgbClr val="000000"/>
    <a:srgbClr val="D83F3F"/>
    <a:srgbClr val="FFCE33"/>
    <a:srgbClr val="22B1BF"/>
    <a:srgbClr val="499D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0" autoAdjust="0"/>
    <p:restoredTop sz="86447" autoAdjust="0"/>
  </p:normalViewPr>
  <p:slideViewPr>
    <p:cSldViewPr snapToGrid="0">
      <p:cViewPr>
        <p:scale>
          <a:sx n="83" d="100"/>
          <a:sy n="83" d="100"/>
        </p:scale>
        <p:origin x="-30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4684F1-149C-4D7B-8084-470724F5686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5892BC-8773-4401-8E8B-5C22AFCCBA2B}">
      <dgm:prSet/>
      <dgm:spPr/>
      <dgm:t>
        <a:bodyPr/>
        <a:lstStyle/>
        <a:p>
          <a:pPr rtl="0"/>
          <a:r>
            <a:rPr lang="en-US" smtClean="0"/>
            <a:t>Mở một cơ sở dữ liệu</a:t>
          </a:r>
          <a:endParaRPr lang="en-US"/>
        </a:p>
      </dgm:t>
    </dgm:pt>
    <dgm:pt modelId="{9E90B619-78FB-4745-B300-A2850FFE611B}" type="parTrans" cxnId="{2CC94498-2664-4A6E-8964-AEAA4B01352C}">
      <dgm:prSet/>
      <dgm:spPr/>
      <dgm:t>
        <a:bodyPr/>
        <a:lstStyle/>
        <a:p>
          <a:endParaRPr lang="en-US"/>
        </a:p>
      </dgm:t>
    </dgm:pt>
    <dgm:pt modelId="{A168E83F-7830-4D94-B477-08ACD014D966}" type="sibTrans" cxnId="{2CC94498-2664-4A6E-8964-AEAA4B01352C}">
      <dgm:prSet/>
      <dgm:spPr/>
      <dgm:t>
        <a:bodyPr/>
        <a:lstStyle/>
        <a:p>
          <a:endParaRPr lang="en-US"/>
        </a:p>
      </dgm:t>
    </dgm:pt>
    <dgm:pt modelId="{82E43EE9-9A5F-4BE3-B983-1FA6A3471331}">
      <dgm:prSet/>
      <dgm:spPr/>
      <dgm:t>
        <a:bodyPr/>
        <a:lstStyle/>
        <a:p>
          <a:pPr rtl="0"/>
          <a:r>
            <a:rPr lang="en-US" smtClean="0"/>
            <a:t>Tạo một đối tượng lưu trữ</a:t>
          </a:r>
          <a:endParaRPr lang="en-US"/>
        </a:p>
      </dgm:t>
    </dgm:pt>
    <dgm:pt modelId="{809806EF-7338-4C82-9D38-7B81EE4A61E0}" type="parTrans" cxnId="{E4706E3C-A31D-4669-956C-22B2ED9AFBD2}">
      <dgm:prSet/>
      <dgm:spPr/>
      <dgm:t>
        <a:bodyPr/>
        <a:lstStyle/>
        <a:p>
          <a:endParaRPr lang="en-US"/>
        </a:p>
      </dgm:t>
    </dgm:pt>
    <dgm:pt modelId="{10C5DA44-CEE9-4D54-A912-0E4F685F37F1}" type="sibTrans" cxnId="{E4706E3C-A31D-4669-956C-22B2ED9AFBD2}">
      <dgm:prSet/>
      <dgm:spPr/>
      <dgm:t>
        <a:bodyPr/>
        <a:lstStyle/>
        <a:p>
          <a:endParaRPr lang="en-US"/>
        </a:p>
      </dgm:t>
    </dgm:pt>
    <dgm:pt modelId="{CB390F35-44DD-43B9-A89F-0C2E151A6BA7}">
      <dgm:prSet/>
      <dgm:spPr/>
      <dgm:t>
        <a:bodyPr/>
        <a:lstStyle/>
        <a:p>
          <a:pPr rtl="0"/>
          <a:r>
            <a:rPr lang="en-US" smtClean="0"/>
            <a:t>Bắt đầu một giao dịch </a:t>
          </a:r>
          <a:endParaRPr lang="en-US"/>
        </a:p>
      </dgm:t>
    </dgm:pt>
    <dgm:pt modelId="{D0AEE272-7EC9-44A7-9A49-D59CB2DB16A0}" type="parTrans" cxnId="{09018144-525D-4EEB-AA64-880F61600D10}">
      <dgm:prSet/>
      <dgm:spPr/>
      <dgm:t>
        <a:bodyPr/>
        <a:lstStyle/>
        <a:p>
          <a:endParaRPr lang="en-US"/>
        </a:p>
      </dgm:t>
    </dgm:pt>
    <dgm:pt modelId="{B2573835-5ADC-4E12-ADF6-65EC3F235AD2}" type="sibTrans" cxnId="{09018144-525D-4EEB-AA64-880F61600D10}">
      <dgm:prSet/>
      <dgm:spPr/>
      <dgm:t>
        <a:bodyPr/>
        <a:lstStyle/>
        <a:p>
          <a:endParaRPr lang="en-US"/>
        </a:p>
      </dgm:t>
    </dgm:pt>
    <dgm:pt modelId="{CFA01C4C-7E99-4CC4-B4F6-00ED16C05E6F}">
      <dgm:prSet/>
      <dgm:spPr/>
      <dgm:t>
        <a:bodyPr/>
        <a:lstStyle/>
        <a:p>
          <a:pPr rtl="0"/>
          <a:r>
            <a:rPr lang="en-US" smtClean="0"/>
            <a:t>Thực hiện một số hoạt động cơ sở dữ liệu, chẳng hạn như thêm và lấy</a:t>
          </a:r>
          <a:endParaRPr lang="en-US"/>
        </a:p>
      </dgm:t>
    </dgm:pt>
    <dgm:pt modelId="{F29912AE-4D12-45C8-B716-255AA09138F6}" type="parTrans" cxnId="{E54D90A2-8E8E-44D5-BB5B-7E29EE21D301}">
      <dgm:prSet/>
      <dgm:spPr/>
      <dgm:t>
        <a:bodyPr/>
        <a:lstStyle/>
        <a:p>
          <a:endParaRPr lang="en-US"/>
        </a:p>
      </dgm:t>
    </dgm:pt>
    <dgm:pt modelId="{2B50554A-14AD-4956-B1E2-BAFF5FE7445C}" type="sibTrans" cxnId="{E54D90A2-8E8E-44D5-BB5B-7E29EE21D301}">
      <dgm:prSet/>
      <dgm:spPr/>
      <dgm:t>
        <a:bodyPr/>
        <a:lstStyle/>
        <a:p>
          <a:endParaRPr lang="en-US"/>
        </a:p>
      </dgm:t>
    </dgm:pt>
    <dgm:pt modelId="{3FE0A5DC-A0EA-4C6B-B010-F5F9F41B88F5}">
      <dgm:prSet/>
      <dgm:spPr/>
      <dgm:t>
        <a:bodyPr/>
        <a:lstStyle/>
        <a:p>
          <a:pPr rtl="0"/>
          <a:r>
            <a:rPr lang="en-US" smtClean="0"/>
            <a:t>Làm việc với các kết quả nhận được</a:t>
          </a:r>
          <a:endParaRPr lang="en-US"/>
        </a:p>
      </dgm:t>
    </dgm:pt>
    <dgm:pt modelId="{9CF930E8-A558-4B76-B5D6-EDFA3B2766FD}" type="parTrans" cxnId="{F772DC9F-2187-474B-843A-08321415D719}">
      <dgm:prSet/>
      <dgm:spPr/>
      <dgm:t>
        <a:bodyPr/>
        <a:lstStyle/>
        <a:p>
          <a:endParaRPr lang="en-US"/>
        </a:p>
      </dgm:t>
    </dgm:pt>
    <dgm:pt modelId="{112223A6-EB05-4A56-8422-7436777111F2}" type="sibTrans" cxnId="{F772DC9F-2187-474B-843A-08321415D719}">
      <dgm:prSet/>
      <dgm:spPr/>
      <dgm:t>
        <a:bodyPr/>
        <a:lstStyle/>
        <a:p>
          <a:endParaRPr lang="en-US"/>
        </a:p>
      </dgm:t>
    </dgm:pt>
    <dgm:pt modelId="{EFBB9F57-96E4-4D89-AAAA-CC314E2BD483}" type="pres">
      <dgm:prSet presAssocID="{224684F1-149C-4D7B-8084-470724F56864}" presName="linear" presStyleCnt="0">
        <dgm:presLayoutVars>
          <dgm:animLvl val="lvl"/>
          <dgm:resizeHandles val="exact"/>
        </dgm:presLayoutVars>
      </dgm:prSet>
      <dgm:spPr/>
    </dgm:pt>
    <dgm:pt modelId="{4B985A77-B8F4-4344-B96D-C2DFEBCDFFC8}" type="pres">
      <dgm:prSet presAssocID="{CB5892BC-8773-4401-8E8B-5C22AFCCBA2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E307B23-AA4E-41B5-B27C-DE400908AB78}" type="pres">
      <dgm:prSet presAssocID="{A168E83F-7830-4D94-B477-08ACD014D966}" presName="spacer" presStyleCnt="0"/>
      <dgm:spPr/>
    </dgm:pt>
    <dgm:pt modelId="{6CC9C160-0535-4315-BA97-D374B38D61EB}" type="pres">
      <dgm:prSet presAssocID="{82E43EE9-9A5F-4BE3-B983-1FA6A347133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C30F401-649D-4326-89EA-D2F5DC39A535}" type="pres">
      <dgm:prSet presAssocID="{10C5DA44-CEE9-4D54-A912-0E4F685F37F1}" presName="spacer" presStyleCnt="0"/>
      <dgm:spPr/>
    </dgm:pt>
    <dgm:pt modelId="{0EE450F4-3B3B-4DAA-A465-77E4FD38A8EC}" type="pres">
      <dgm:prSet presAssocID="{CB390F35-44DD-43B9-A89F-0C2E151A6BA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B68557A-A33C-4784-BF48-81D8A857AAB8}" type="pres">
      <dgm:prSet presAssocID="{B2573835-5ADC-4E12-ADF6-65EC3F235AD2}" presName="spacer" presStyleCnt="0"/>
      <dgm:spPr/>
    </dgm:pt>
    <dgm:pt modelId="{74A9D292-7463-4F6A-9BB2-995C07194771}" type="pres">
      <dgm:prSet presAssocID="{CFA01C4C-7E99-4CC4-B4F6-00ED16C05E6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2A3DA99-08D6-4F83-A085-58DF47721589}" type="pres">
      <dgm:prSet presAssocID="{2B50554A-14AD-4956-B1E2-BAFF5FE7445C}" presName="spacer" presStyleCnt="0"/>
      <dgm:spPr/>
    </dgm:pt>
    <dgm:pt modelId="{2C31BAFA-6DC8-4607-A2C0-3DF1B1EC8BD6}" type="pres">
      <dgm:prSet presAssocID="{3FE0A5DC-A0EA-4C6B-B010-F5F9F41B88F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9018144-525D-4EEB-AA64-880F61600D10}" srcId="{224684F1-149C-4D7B-8084-470724F56864}" destId="{CB390F35-44DD-43B9-A89F-0C2E151A6BA7}" srcOrd="2" destOrd="0" parTransId="{D0AEE272-7EC9-44A7-9A49-D59CB2DB16A0}" sibTransId="{B2573835-5ADC-4E12-ADF6-65EC3F235AD2}"/>
    <dgm:cxn modelId="{7B2F1061-19FF-403C-B48A-6BA54D1F34A7}" type="presOf" srcId="{3FE0A5DC-A0EA-4C6B-B010-F5F9F41B88F5}" destId="{2C31BAFA-6DC8-4607-A2C0-3DF1B1EC8BD6}" srcOrd="0" destOrd="0" presId="urn:microsoft.com/office/officeart/2005/8/layout/vList2"/>
    <dgm:cxn modelId="{DC4777D1-34E3-4C9B-9722-E3AF62505171}" type="presOf" srcId="{CB5892BC-8773-4401-8E8B-5C22AFCCBA2B}" destId="{4B985A77-B8F4-4344-B96D-C2DFEBCDFFC8}" srcOrd="0" destOrd="0" presId="urn:microsoft.com/office/officeart/2005/8/layout/vList2"/>
    <dgm:cxn modelId="{F772DC9F-2187-474B-843A-08321415D719}" srcId="{224684F1-149C-4D7B-8084-470724F56864}" destId="{3FE0A5DC-A0EA-4C6B-B010-F5F9F41B88F5}" srcOrd="4" destOrd="0" parTransId="{9CF930E8-A558-4B76-B5D6-EDFA3B2766FD}" sibTransId="{112223A6-EB05-4A56-8422-7436777111F2}"/>
    <dgm:cxn modelId="{8B35743E-04A4-48BB-918B-CD62059C3E4D}" type="presOf" srcId="{CFA01C4C-7E99-4CC4-B4F6-00ED16C05E6F}" destId="{74A9D292-7463-4F6A-9BB2-995C07194771}" srcOrd="0" destOrd="0" presId="urn:microsoft.com/office/officeart/2005/8/layout/vList2"/>
    <dgm:cxn modelId="{69979CD1-277C-4596-98EF-A73465760ADB}" type="presOf" srcId="{82E43EE9-9A5F-4BE3-B983-1FA6A3471331}" destId="{6CC9C160-0535-4315-BA97-D374B38D61EB}" srcOrd="0" destOrd="0" presId="urn:microsoft.com/office/officeart/2005/8/layout/vList2"/>
    <dgm:cxn modelId="{E4706E3C-A31D-4669-956C-22B2ED9AFBD2}" srcId="{224684F1-149C-4D7B-8084-470724F56864}" destId="{82E43EE9-9A5F-4BE3-B983-1FA6A3471331}" srcOrd="1" destOrd="0" parTransId="{809806EF-7338-4C82-9D38-7B81EE4A61E0}" sibTransId="{10C5DA44-CEE9-4D54-A912-0E4F685F37F1}"/>
    <dgm:cxn modelId="{490565B1-9572-43BC-BFC2-FF12BC4E4106}" type="presOf" srcId="{224684F1-149C-4D7B-8084-470724F56864}" destId="{EFBB9F57-96E4-4D89-AAAA-CC314E2BD483}" srcOrd="0" destOrd="0" presId="urn:microsoft.com/office/officeart/2005/8/layout/vList2"/>
    <dgm:cxn modelId="{E54D90A2-8E8E-44D5-BB5B-7E29EE21D301}" srcId="{224684F1-149C-4D7B-8084-470724F56864}" destId="{CFA01C4C-7E99-4CC4-B4F6-00ED16C05E6F}" srcOrd="3" destOrd="0" parTransId="{F29912AE-4D12-45C8-B716-255AA09138F6}" sibTransId="{2B50554A-14AD-4956-B1E2-BAFF5FE7445C}"/>
    <dgm:cxn modelId="{2CC94498-2664-4A6E-8964-AEAA4B01352C}" srcId="{224684F1-149C-4D7B-8084-470724F56864}" destId="{CB5892BC-8773-4401-8E8B-5C22AFCCBA2B}" srcOrd="0" destOrd="0" parTransId="{9E90B619-78FB-4745-B300-A2850FFE611B}" sibTransId="{A168E83F-7830-4D94-B477-08ACD014D966}"/>
    <dgm:cxn modelId="{3D0F3E4E-07FF-42DA-BBC8-D0DDF79B87FD}" type="presOf" srcId="{CB390F35-44DD-43B9-A89F-0C2E151A6BA7}" destId="{0EE450F4-3B3B-4DAA-A465-77E4FD38A8EC}" srcOrd="0" destOrd="0" presId="urn:microsoft.com/office/officeart/2005/8/layout/vList2"/>
    <dgm:cxn modelId="{CC70946D-EF20-492C-9D82-5598AD422C58}" type="presParOf" srcId="{EFBB9F57-96E4-4D89-AAAA-CC314E2BD483}" destId="{4B985A77-B8F4-4344-B96D-C2DFEBCDFFC8}" srcOrd="0" destOrd="0" presId="urn:microsoft.com/office/officeart/2005/8/layout/vList2"/>
    <dgm:cxn modelId="{E20D4AC8-CC0D-4A38-90EA-CA8CAC91DC56}" type="presParOf" srcId="{EFBB9F57-96E4-4D89-AAAA-CC314E2BD483}" destId="{5E307B23-AA4E-41B5-B27C-DE400908AB78}" srcOrd="1" destOrd="0" presId="urn:microsoft.com/office/officeart/2005/8/layout/vList2"/>
    <dgm:cxn modelId="{D7AB188B-5DFA-4CFB-B915-9613B8AA3242}" type="presParOf" srcId="{EFBB9F57-96E4-4D89-AAAA-CC314E2BD483}" destId="{6CC9C160-0535-4315-BA97-D374B38D61EB}" srcOrd="2" destOrd="0" presId="urn:microsoft.com/office/officeart/2005/8/layout/vList2"/>
    <dgm:cxn modelId="{B4317DC1-B9EB-4D57-AEDB-01DCEEC9B8CA}" type="presParOf" srcId="{EFBB9F57-96E4-4D89-AAAA-CC314E2BD483}" destId="{7C30F401-649D-4326-89EA-D2F5DC39A535}" srcOrd="3" destOrd="0" presId="urn:microsoft.com/office/officeart/2005/8/layout/vList2"/>
    <dgm:cxn modelId="{3B3CBECF-5900-4AB7-8EC0-597783C5F871}" type="presParOf" srcId="{EFBB9F57-96E4-4D89-AAAA-CC314E2BD483}" destId="{0EE450F4-3B3B-4DAA-A465-77E4FD38A8EC}" srcOrd="4" destOrd="0" presId="urn:microsoft.com/office/officeart/2005/8/layout/vList2"/>
    <dgm:cxn modelId="{33DCF992-9E84-4A65-9950-DF8F7715DA71}" type="presParOf" srcId="{EFBB9F57-96E4-4D89-AAAA-CC314E2BD483}" destId="{0B68557A-A33C-4784-BF48-81D8A857AAB8}" srcOrd="5" destOrd="0" presId="urn:microsoft.com/office/officeart/2005/8/layout/vList2"/>
    <dgm:cxn modelId="{00CE4799-F966-459F-A775-EEDF7FDA5E93}" type="presParOf" srcId="{EFBB9F57-96E4-4D89-AAAA-CC314E2BD483}" destId="{74A9D292-7463-4F6A-9BB2-995C07194771}" srcOrd="6" destOrd="0" presId="urn:microsoft.com/office/officeart/2005/8/layout/vList2"/>
    <dgm:cxn modelId="{04E26A9A-4820-48DF-A4AB-DB66E306F905}" type="presParOf" srcId="{EFBB9F57-96E4-4D89-AAAA-CC314E2BD483}" destId="{32A3DA99-08D6-4F83-A085-58DF47721589}" srcOrd="7" destOrd="0" presId="urn:microsoft.com/office/officeart/2005/8/layout/vList2"/>
    <dgm:cxn modelId="{2FA77E10-19B8-4130-AC67-D5D3337880A8}" type="presParOf" srcId="{EFBB9F57-96E4-4D89-AAAA-CC314E2BD483}" destId="{2C31BAFA-6DC8-4607-A2C0-3DF1B1EC8BD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85A77-B8F4-4344-B96D-C2DFEBCDFFC8}">
      <dsp:nvSpPr>
        <dsp:cNvPr id="0" name=""/>
        <dsp:cNvSpPr/>
      </dsp:nvSpPr>
      <dsp:spPr>
        <a:xfrm>
          <a:off x="0" y="38279"/>
          <a:ext cx="10778628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Mở một cơ sở dữ liệu</a:t>
          </a:r>
          <a:endParaRPr lang="en-US" sz="2400" kern="1200"/>
        </a:p>
      </dsp:txBody>
      <dsp:txXfrm>
        <a:off x="28100" y="66379"/>
        <a:ext cx="10722428" cy="519439"/>
      </dsp:txXfrm>
    </dsp:sp>
    <dsp:sp modelId="{6CC9C160-0535-4315-BA97-D374B38D61EB}">
      <dsp:nvSpPr>
        <dsp:cNvPr id="0" name=""/>
        <dsp:cNvSpPr/>
      </dsp:nvSpPr>
      <dsp:spPr>
        <a:xfrm>
          <a:off x="0" y="683039"/>
          <a:ext cx="10778628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Tạo một đối tượng lưu trữ</a:t>
          </a:r>
          <a:endParaRPr lang="en-US" sz="2400" kern="1200"/>
        </a:p>
      </dsp:txBody>
      <dsp:txXfrm>
        <a:off x="28100" y="711139"/>
        <a:ext cx="10722428" cy="519439"/>
      </dsp:txXfrm>
    </dsp:sp>
    <dsp:sp modelId="{0EE450F4-3B3B-4DAA-A465-77E4FD38A8EC}">
      <dsp:nvSpPr>
        <dsp:cNvPr id="0" name=""/>
        <dsp:cNvSpPr/>
      </dsp:nvSpPr>
      <dsp:spPr>
        <a:xfrm>
          <a:off x="0" y="1327799"/>
          <a:ext cx="10778628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Bắt đầu một giao dịch </a:t>
          </a:r>
          <a:endParaRPr lang="en-US" sz="2400" kern="1200"/>
        </a:p>
      </dsp:txBody>
      <dsp:txXfrm>
        <a:off x="28100" y="1355899"/>
        <a:ext cx="10722428" cy="519439"/>
      </dsp:txXfrm>
    </dsp:sp>
    <dsp:sp modelId="{74A9D292-7463-4F6A-9BB2-995C07194771}">
      <dsp:nvSpPr>
        <dsp:cNvPr id="0" name=""/>
        <dsp:cNvSpPr/>
      </dsp:nvSpPr>
      <dsp:spPr>
        <a:xfrm>
          <a:off x="0" y="1972559"/>
          <a:ext cx="10778628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Thực hiện một số hoạt động cơ sở dữ liệu, chẳng hạn như thêm và lấy</a:t>
          </a:r>
          <a:endParaRPr lang="en-US" sz="2400" kern="1200"/>
        </a:p>
      </dsp:txBody>
      <dsp:txXfrm>
        <a:off x="28100" y="2000659"/>
        <a:ext cx="10722428" cy="519439"/>
      </dsp:txXfrm>
    </dsp:sp>
    <dsp:sp modelId="{2C31BAFA-6DC8-4607-A2C0-3DF1B1EC8BD6}">
      <dsp:nvSpPr>
        <dsp:cNvPr id="0" name=""/>
        <dsp:cNvSpPr/>
      </dsp:nvSpPr>
      <dsp:spPr>
        <a:xfrm>
          <a:off x="0" y="2617319"/>
          <a:ext cx="10778628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Làm việc với các kết quả nhận được</a:t>
          </a:r>
          <a:endParaRPr lang="en-US" sz="2400" kern="1200"/>
        </a:p>
      </dsp:txBody>
      <dsp:txXfrm>
        <a:off x="28100" y="2645419"/>
        <a:ext cx="10722428" cy="519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8BF3-28B4-4D29-8143-291BBD75E4ED}" type="datetimeFigureOut">
              <a:rPr lang="vi-VN" smtClean="0"/>
              <a:t>16/03/2020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BCFDA-27A2-45EC-9890-6B4CDA215AA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582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134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4312BD-C957-47F6-9609-7C3D10866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86417"/>
          </a:xfrm>
        </p:spPr>
        <p:txBody>
          <a:bodyPr anchor="b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F25837F-8C6B-4F04-9A01-36F9C0777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0260"/>
            <a:ext cx="9144000" cy="10675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208C0B-8F0E-45AC-8A5F-73E91FFE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09A07F-AF8B-455B-9CF1-96C49D9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  <p:sp>
        <p:nvSpPr>
          <p:cNvPr id="19" name="Rectangle 18"/>
          <p:cNvSpPr/>
          <p:nvPr userDrawn="1"/>
        </p:nvSpPr>
        <p:spPr>
          <a:xfrm>
            <a:off x="0" y="-17461"/>
            <a:ext cx="12192000" cy="621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9041"/>
            <a:ext cx="12200878" cy="695325"/>
          </a:xfrm>
          <a:prstGeom prst="rect">
            <a:avLst/>
          </a:prstGeom>
        </p:spPr>
      </p:pic>
      <p:pic>
        <p:nvPicPr>
          <p:cNvPr id="18" name="Picture 1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76" y="147718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476E83-14A5-4D2B-8BD8-37CA5F40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D8F40AB-8BDC-4478-9707-A74E8798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A20860-B9BF-4AF1-8512-F46CCEB9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3CC4875-5E3B-4A11-AE37-35EB7F30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15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D0BEEA7-B126-4372-8699-B148BE775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F233BDC-705A-47B0-8E6C-FB68332FC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63FCCF-8987-4909-99D0-0703AD4F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2C0C29-05BA-42B7-9995-CFE65900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592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258C-0E73-48C3-933C-EA2F505AD49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16/03/2020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76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A9ED-C2F5-4634-99DA-1F64BC2CCE0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16/03/2020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35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4491-D23A-4D44-A0D8-46DF6ABF3EB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16/03/2020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64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522A-3971-4BF1-9667-EDA3A9BB227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16/03/2020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32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19D7-A3AA-4023-84A0-FAD56F0349C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16/03/2020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44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1F0F-7430-454A-9F74-B8317E7CC42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16/03/2020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94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BF7E-54AD-4E38-90FC-966443D023B7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16/03/2020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42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48FC8-D19F-45FA-A611-8D55E07343D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16/03/2020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1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55DB36-0E1A-4848-9EC4-0357353D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6304AB-C35A-491B-A8FE-97CA94F0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54845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BB10F6-26BA-42E8-AA86-7CD09DC4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2C4C3B-D2A7-494D-91D6-C50AFF1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5203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EBD7-5858-49C3-87FA-B91D126E3F5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16/03/2020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1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BCF1-3769-480E-97DC-E8A61256B008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16/03/2020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E6A0-8760-4DA7-8FEA-8C49DE21813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16/03/2020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87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5ED5B-D85A-4EA5-8204-F6CC04620474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16/03/2020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A4AD3-E019-422D-9D5A-14032CCB68DD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16/03/2020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778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95544F-8A32-4659-B791-D60CF9734EB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16/03/2020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98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F11788-EFA1-42B4-8B7A-94FB00D6153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16/03/2020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739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6D2E9-7F45-4FFF-9DC8-062EA49BDB0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16/03/2020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20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3906C1-37FF-43E8-B39B-732E3CC496F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16/03/2020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233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7988A-A6C1-44F8-989C-25538012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AD72AA3-3B8D-4D07-8910-FAAA0FB2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76AEAB1-CE8E-41F6-9D98-3609367C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D9D7EE-D098-488F-8300-7C134D4A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49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7B5830-E696-45A2-A73B-510DD913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CEA849-81E2-4BE0-8290-8FBE0ADC6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B0BFD9A-38D6-4834-BCC3-516D2B66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29C265C-E30A-48D2-A801-93AED488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F65783E-592F-4F93-AC1E-0627B82C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73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E52A0-2646-48E5-9972-455E34C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DF8A5D-FBEE-4509-BC77-79CAD42F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0DB4538-9808-4815-9F15-516B1C4F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55EF3D2-69F5-405F-8043-FB1CADAF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5342D84-AFF6-481A-A58F-DFBC67D31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4250199-E5D5-4B01-AFD8-27A51BAA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0029" y="6423557"/>
            <a:ext cx="2743200" cy="365125"/>
          </a:xfrm>
          <a:prstGeom prst="rect">
            <a:avLst/>
          </a:prstGeom>
        </p:spPr>
        <p:txBody>
          <a:bodyPr/>
          <a:lstStyle/>
          <a:p>
            <a:fld id="{9A641A84-F220-49FB-A1B1-98FF6CFC5A6C}" type="datetime1">
              <a:rPr lang="vi-VN" smtClean="0"/>
              <a:t>16/03/2020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2945508-0E62-4D58-B97F-7824F785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53C82BA-2516-4372-948C-C42C8D60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453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432CF8-7D5B-480F-B838-D37A5DBB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19" y="86227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001EAA6-3DD2-4DF1-87F1-630AA896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01EB5FC-C2FB-4B79-866B-8D399692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80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AB12899-CA56-4BE2-97B2-2C904F70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135D1DF-A72A-4D3A-8D9E-88BB9A2F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33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1A6FAD-590D-4C74-BFAB-36CE7BB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D11820-EF58-41A0-9238-4484DE45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9039D08-D2DE-41F0-BD50-656487C5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58CBDDC-3B3A-46C4-90C0-AE77DE5D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0883556-34F2-49D4-9236-E7E80B37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142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9412E6-03E9-40E7-93E1-5843478C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10C008-C2FC-44E0-97D1-C6F97F464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BB827DE-C886-4A35-9A24-45609CBB2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17351EB-00F6-4AA9-B602-2A7F9A43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8FB513-8A03-47A7-ABA9-5790C24D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70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 flipH="1">
            <a:off x="0" y="-19411"/>
            <a:ext cx="12192000" cy="622131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2157EF0-FA0D-46AC-A44E-30439F0D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" y="31548"/>
            <a:ext cx="12096883" cy="532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22E43A-7AD2-4208-A5E2-3728C5E8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27" y="801157"/>
            <a:ext cx="12096884" cy="53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AFBBC9-B8F7-4D8D-91A2-703D35B1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738" y="6434136"/>
            <a:ext cx="11261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8D43B6-A609-4282-AF56-EEAE2079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317" y="6423618"/>
            <a:ext cx="67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1540FA-0942-482B-9F37-EA3921DFDA04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9" name="Picture 8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89" y="108244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16887-A4C4-459A-9858-87DCA19365F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16/03/2020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9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info@me.com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jill@company.com" TargetMode="External"/><Relationship Id="rId7" Type="http://schemas.openxmlformats.org/officeDocument/2006/relationships/image" Target="../media/image58.png"/><Relationship Id="rId2" Type="http://schemas.openxmlformats.org/officeDocument/2006/relationships/hyperlink" Target="mailto:john@company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hyperlink" Target="mailto:daniel@company.com" TargetMode="External"/><Relationship Id="rId4" Type="http://schemas.openxmlformats.org/officeDocument/2006/relationships/hyperlink" Target="mailto:rock@company.com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hyperlink" Target="mailto:tuyensinh@bachkhoa-aptech.edu.vn" TargetMode="External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524000" y="2106706"/>
            <a:ext cx="9144000" cy="2504097"/>
          </a:xfrm>
        </p:spPr>
        <p:txBody>
          <a:bodyPr/>
          <a:lstStyle/>
          <a:p>
            <a:r>
              <a:rPr lang="en-US" sz="4000" b="1" dirty="0" err="1" smtClean="0">
                <a:solidFill>
                  <a:schemeClr val="tx1"/>
                </a:solidFill>
              </a:rPr>
              <a:t>Bài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smtClean="0"/>
              <a:t>17</a:t>
            </a:r>
            <a:r>
              <a:rPr lang="en-US" sz="4000" dirty="0" smtClean="0">
                <a:solidFill>
                  <a:schemeClr val="tx1"/>
                </a:solidFill>
              </a:rPr>
              <a:t/>
            </a:r>
            <a:br>
              <a:rPr lang="en-US" sz="4000" dirty="0" smtClean="0">
                <a:solidFill>
                  <a:schemeClr val="tx1"/>
                </a:solidFill>
              </a:rPr>
            </a:br>
            <a:r>
              <a:rPr lang="en-US" sz="4000" dirty="0" err="1" smtClean="0"/>
              <a:t>Lưu</a:t>
            </a:r>
            <a:r>
              <a:rPr lang="en-US" sz="4000" dirty="0" smtClean="0"/>
              <a:t> </a:t>
            </a:r>
            <a:r>
              <a:rPr lang="en-US" sz="4000" dirty="0" err="1" smtClean="0"/>
              <a:t>trữ</a:t>
            </a:r>
            <a:r>
              <a:rPr lang="en-US" sz="4000" dirty="0" smtClean="0"/>
              <a:t> web </a:t>
            </a:r>
            <a:r>
              <a:rPr lang="en-US" sz="4000" dirty="0" err="1" smtClean="0"/>
              <a:t>trong</a:t>
            </a:r>
            <a:r>
              <a:rPr lang="en-US" sz="4000" dirty="0" smtClean="0"/>
              <a:t> HTML</a:t>
            </a:r>
            <a:r>
              <a:rPr lang="en-US" sz="4000" dirty="0" smtClean="0">
                <a:solidFill>
                  <a:schemeClr val="tx1"/>
                </a:solidFill>
              </a:rPr>
              <a:t/>
            </a:r>
            <a:br>
              <a:rPr lang="en-US" sz="4000" dirty="0" smtClean="0">
                <a:solidFill>
                  <a:schemeClr val="tx1"/>
                </a:solidFill>
              </a:rPr>
            </a:b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1524000" y="4692284"/>
            <a:ext cx="9144000" cy="106754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919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988" y="118638"/>
            <a:ext cx="535262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Lưu </a:t>
            </a:r>
            <a:r>
              <a:rPr spc="-5" dirty="0"/>
              <a:t>trữ </a:t>
            </a:r>
            <a:r>
              <a:rPr spc="-11" dirty="0"/>
              <a:t>Session</a:t>
            </a:r>
            <a:r>
              <a:rPr spc="-35" dirty="0"/>
              <a:t> </a:t>
            </a:r>
            <a:r>
              <a:rPr spc="5" dirty="0"/>
              <a:t>2-6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10</a:t>
            </a:fld>
            <a:endParaRPr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793760"/>
              </p:ext>
            </p:extLst>
          </p:nvPr>
        </p:nvGraphicFramePr>
        <p:xfrm>
          <a:off x="2540001" y="1775969"/>
          <a:ext cx="8247110" cy="31420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73499"/>
                <a:gridCol w="5473611"/>
              </a:tblGrid>
              <a:tr h="287123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600" b="1" spc="-10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Key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1600" b="1" spc="-20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 anchorCtr="1">
                    <a:solidFill>
                      <a:srgbClr val="943735"/>
                    </a:solidFill>
                  </a:tcPr>
                </a:tc>
              </a:tr>
              <a:tr h="41656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5" dirty="0">
                          <a:latin typeface="Arial"/>
                          <a:cs typeface="Arial"/>
                        </a:rPr>
                        <a:t>Name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408305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Sarah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6364" marB="0" anchor="ctr" anchorCtr="1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book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408305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Programming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6364" marB="0" anchor="ctr" anchorCtr="1">
                    <a:solidFill>
                      <a:srgbClr val="F1DCDB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Email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408305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  <a:hlinkClick r:id="rId2"/>
                        </a:rPr>
                        <a:t>info@me.com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6364" marB="0" anchor="ctr" anchorCtr="1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car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408305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-15" dirty="0">
                          <a:latin typeface="Arial"/>
                          <a:cs typeface="Arial"/>
                        </a:rPr>
                        <a:t>Toyota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Innova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 anchor="ctr" anchorCtr="1">
                    <a:solidFill>
                      <a:srgbClr val="F1DCDB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age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408305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28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 anchor="ctr" anchorCtr="1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uservalid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408305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true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 anchor="ctr" anchorCtr="1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55225" y="978153"/>
            <a:ext cx="10927928" cy="293789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6047" indent="-326493">
              <a:lnSpc>
                <a:spcPct val="100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ví dụ </a:t>
            </a:r>
            <a:r>
              <a:rPr spc="-5" dirty="0">
                <a:latin typeface="Calibri"/>
                <a:cs typeface="Calibri"/>
              </a:rPr>
              <a:t>về </a:t>
            </a:r>
            <a:r>
              <a:rPr dirty="0">
                <a:latin typeface="Calibri"/>
                <a:cs typeface="Calibri"/>
              </a:rPr>
              <a:t>cặp </a:t>
            </a:r>
            <a:r>
              <a:rPr spc="-5" dirty="0">
                <a:latin typeface="Calibri"/>
                <a:cs typeface="Calibri"/>
              </a:rPr>
              <a:t>tên </a:t>
            </a:r>
            <a:r>
              <a:rPr spc="5" dirty="0">
                <a:latin typeface="Calibri"/>
                <a:cs typeface="Calibri"/>
              </a:rPr>
              <a:t>khóa </a:t>
            </a:r>
            <a:r>
              <a:rPr dirty="0">
                <a:latin typeface="Calibri"/>
                <a:cs typeface="Calibri"/>
              </a:rPr>
              <a:t>/ giá trị thuộc kiểu </a:t>
            </a:r>
            <a:r>
              <a:rPr spc="5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khác  nhau.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575010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988" y="118638"/>
            <a:ext cx="535262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Lưu </a:t>
            </a:r>
            <a:r>
              <a:rPr spc="-5" dirty="0"/>
              <a:t>trữ </a:t>
            </a:r>
            <a:r>
              <a:rPr spc="-11" dirty="0"/>
              <a:t>Session</a:t>
            </a:r>
            <a:r>
              <a:rPr spc="-35" dirty="0"/>
              <a:t> </a:t>
            </a:r>
            <a:r>
              <a:rPr spc="5" dirty="0"/>
              <a:t>3-6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14095" y="1578865"/>
            <a:ext cx="11330433" cy="815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0843" y="1667637"/>
            <a:ext cx="10656145" cy="626074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6047">
              <a:lnSpc>
                <a:spcPts val="2225"/>
              </a:lnSpc>
              <a:spcBef>
                <a:spcPts val="483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lấy dữ liệu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phương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thức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SetItem ()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getItem () để 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lấy 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từ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phiên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tương</a:t>
            </a:r>
            <a:r>
              <a:rPr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ứng.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5225" y="902919"/>
            <a:ext cx="10817859" cy="296076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341610" indent="-326493">
              <a:spcBef>
                <a:spcPts val="14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Một số </a:t>
            </a:r>
            <a:r>
              <a:rPr spc="5" dirty="0">
                <a:latin typeface="Calibri"/>
                <a:cs typeface="Calibri"/>
              </a:rPr>
              <a:t>thao </a:t>
            </a:r>
            <a:r>
              <a:rPr dirty="0">
                <a:latin typeface="Calibri"/>
                <a:cs typeface="Calibri"/>
              </a:rPr>
              <a:t>tác có </a:t>
            </a:r>
            <a:r>
              <a:rPr spc="5" dirty="0">
                <a:latin typeface="Calibri"/>
                <a:cs typeface="Calibri"/>
              </a:rPr>
              <a:t>thể </a:t>
            </a:r>
            <a:r>
              <a:rPr dirty="0">
                <a:latin typeface="Calibri"/>
                <a:cs typeface="Calibri"/>
              </a:rPr>
              <a:t>được thực hiện với các đối tượng sessionStorage như</a:t>
            </a:r>
            <a:r>
              <a:rPr spc="-2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5226" y="2684730"/>
            <a:ext cx="6108699" cy="3004125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341610" indent="-326493">
              <a:spcBef>
                <a:spcPts val="14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b="1" spc="5" dirty="0">
                <a:latin typeface="Calibri"/>
                <a:cs typeface="Calibri"/>
              </a:rPr>
              <a:t>Để </a:t>
            </a:r>
            <a:r>
              <a:rPr b="1" spc="-5" dirty="0">
                <a:latin typeface="Calibri"/>
                <a:cs typeface="Calibri"/>
              </a:rPr>
              <a:t>gán </a:t>
            </a:r>
            <a:r>
              <a:rPr b="1" spc="5" dirty="0">
                <a:latin typeface="Calibri"/>
                <a:cs typeface="Calibri"/>
              </a:rPr>
              <a:t>dữ</a:t>
            </a:r>
            <a:r>
              <a:rPr b="1" spc="-41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liệu</a:t>
            </a:r>
            <a:endParaRPr>
              <a:latin typeface="Calibri"/>
              <a:cs typeface="Calibri"/>
            </a:endParaRPr>
          </a:p>
          <a:p>
            <a:pPr marL="349166">
              <a:spcBef>
                <a:spcPts val="2358"/>
              </a:spcBef>
            </a:pPr>
            <a:r>
              <a:rPr sz="1900" spc="-5" dirty="0">
                <a:latin typeface="Courier New"/>
                <a:cs typeface="Courier New"/>
              </a:rPr>
              <a:t>sessionStorage.setItem(key,</a:t>
            </a:r>
            <a:r>
              <a:rPr sz="1900" spc="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value);</a:t>
            </a:r>
            <a:endParaRPr sz="1900">
              <a:latin typeface="Courier New"/>
              <a:cs typeface="Courier New"/>
            </a:endParaRPr>
          </a:p>
          <a:p>
            <a:pPr>
              <a:spcBef>
                <a:spcPts val="30"/>
              </a:spcBef>
            </a:pPr>
            <a:endParaRPr>
              <a:latin typeface="Times New Roman"/>
              <a:cs typeface="Times New Roman"/>
            </a:endParaRPr>
          </a:p>
          <a:p>
            <a:pPr marL="349166"/>
            <a:r>
              <a:rPr spc="-30" dirty="0">
                <a:latin typeface="Calibri"/>
                <a:cs typeface="Calibri"/>
              </a:rPr>
              <a:t>Trong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đó,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 marL="349166">
              <a:spcBef>
                <a:spcPts val="1267"/>
              </a:spcBef>
            </a:pPr>
            <a:r>
              <a:rPr spc="5" dirty="0">
                <a:latin typeface="Courier New"/>
                <a:cs typeface="Courier New"/>
              </a:rPr>
              <a:t>key</a:t>
            </a:r>
            <a:r>
              <a:rPr spc="5" dirty="0">
                <a:latin typeface="Calibri"/>
                <a:cs typeface="Calibri"/>
              </a:rPr>
              <a:t>: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5" dirty="0">
                <a:latin typeface="Calibri"/>
                <a:cs typeface="Calibri"/>
              </a:rPr>
              <a:t>khóa tham </a:t>
            </a:r>
            <a:r>
              <a:rPr dirty="0">
                <a:latin typeface="Calibri"/>
                <a:cs typeface="Calibri"/>
              </a:rPr>
              <a:t>chiếu đến </a:t>
            </a:r>
            <a:r>
              <a:rPr spc="5" dirty="0">
                <a:latin typeface="Calibri"/>
                <a:cs typeface="Calibri"/>
              </a:rPr>
              <a:t>dữ</a:t>
            </a:r>
            <a:r>
              <a:rPr spc="10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liệu.</a:t>
            </a:r>
            <a:endParaRPr>
              <a:latin typeface="Calibri"/>
              <a:cs typeface="Calibri"/>
            </a:endParaRPr>
          </a:p>
          <a:p>
            <a:pPr>
              <a:spcBef>
                <a:spcPts val="41"/>
              </a:spcBef>
            </a:pPr>
            <a:endParaRPr sz="3500">
              <a:latin typeface="Times New Roman"/>
              <a:cs typeface="Times New Roman"/>
            </a:endParaRPr>
          </a:p>
          <a:p>
            <a:pPr marL="349166"/>
            <a:r>
              <a:rPr spc="5" dirty="0">
                <a:latin typeface="Courier New"/>
                <a:cs typeface="Courier New"/>
              </a:rPr>
              <a:t>value</a:t>
            </a:r>
            <a:r>
              <a:rPr spc="5" dirty="0">
                <a:latin typeface="Calibri"/>
                <a:cs typeface="Calibri"/>
              </a:rPr>
              <a:t>: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5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được lưu</a:t>
            </a:r>
            <a:r>
              <a:rPr spc="10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trữ.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36501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388" y="118638"/>
            <a:ext cx="535262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Lưu </a:t>
            </a:r>
            <a:r>
              <a:rPr spc="-5" dirty="0"/>
              <a:t>trữ </a:t>
            </a:r>
            <a:r>
              <a:rPr spc="-11" dirty="0"/>
              <a:t>Session</a:t>
            </a:r>
            <a:r>
              <a:rPr spc="-35" dirty="0"/>
              <a:t> </a:t>
            </a:r>
            <a:r>
              <a:rPr spc="5" dirty="0"/>
              <a:t>4-6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5" y="1054353"/>
            <a:ext cx="6760634" cy="3003498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b="1" spc="5" dirty="0">
                <a:latin typeface="Calibri"/>
                <a:cs typeface="Calibri"/>
              </a:rPr>
              <a:t>Để nhận dữ</a:t>
            </a:r>
            <a:r>
              <a:rPr b="1" spc="-6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liệu</a:t>
            </a:r>
            <a:endParaRPr>
              <a:latin typeface="Calibri"/>
              <a:cs typeface="Calibri"/>
            </a:endParaRPr>
          </a:p>
          <a:p>
            <a:pPr marL="349166">
              <a:spcBef>
                <a:spcPts val="2339"/>
              </a:spcBef>
            </a:pPr>
            <a:r>
              <a:rPr sz="1900" spc="-5" dirty="0">
                <a:latin typeface="Courier New"/>
                <a:cs typeface="Courier New"/>
              </a:rPr>
              <a:t>var item =</a:t>
            </a:r>
            <a:r>
              <a:rPr sz="1900" spc="4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sessionStorage.getItem(key);</a:t>
            </a:r>
            <a:endParaRPr sz="1900">
              <a:latin typeface="Courier New"/>
              <a:cs typeface="Courier New"/>
            </a:endParaRPr>
          </a:p>
          <a:p>
            <a:pPr>
              <a:spcBef>
                <a:spcPts val="35"/>
              </a:spcBef>
            </a:pPr>
            <a:endParaRPr>
              <a:latin typeface="Times New Roman"/>
              <a:cs typeface="Times New Roman"/>
            </a:endParaRPr>
          </a:p>
          <a:p>
            <a:pPr marL="349166"/>
            <a:r>
              <a:rPr spc="-30" dirty="0">
                <a:latin typeface="Calibri"/>
                <a:cs typeface="Calibri"/>
              </a:rPr>
              <a:t>Trong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đó,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 marL="349166">
              <a:spcBef>
                <a:spcPts val="1262"/>
              </a:spcBef>
            </a:pPr>
            <a:r>
              <a:rPr spc="5" dirty="0">
                <a:latin typeface="Courier New"/>
                <a:cs typeface="Courier New"/>
              </a:rPr>
              <a:t>item:</a:t>
            </a:r>
            <a:r>
              <a:rPr spc="-689" dirty="0">
                <a:latin typeface="Courier New"/>
                <a:cs typeface="Courier New"/>
              </a:rPr>
              <a:t> </a:t>
            </a:r>
            <a:r>
              <a:rPr dirty="0">
                <a:latin typeface="Calibri"/>
                <a:cs typeface="Calibri"/>
              </a:rPr>
              <a:t>là biến </a:t>
            </a:r>
            <a:r>
              <a:rPr spc="5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sẽ lưu trữ giá trị.</a:t>
            </a:r>
            <a:endParaRPr>
              <a:latin typeface="Calibri"/>
              <a:cs typeface="Calibri"/>
            </a:endParaRPr>
          </a:p>
          <a:p>
            <a:pPr>
              <a:spcBef>
                <a:spcPts val="60"/>
              </a:spcBef>
            </a:pPr>
            <a:endParaRPr sz="3500">
              <a:latin typeface="Times New Roman"/>
              <a:cs typeface="Times New Roman"/>
            </a:endParaRPr>
          </a:p>
          <a:p>
            <a:pPr marL="349166">
              <a:spcBef>
                <a:spcPts val="5"/>
              </a:spcBef>
            </a:pPr>
            <a:r>
              <a:rPr spc="5" dirty="0">
                <a:latin typeface="Courier New"/>
                <a:cs typeface="Courier New"/>
              </a:rPr>
              <a:t>Key</a:t>
            </a:r>
            <a:r>
              <a:rPr spc="5" dirty="0">
                <a:latin typeface="Calibri"/>
                <a:cs typeface="Calibri"/>
              </a:rPr>
              <a:t>: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5" dirty="0">
                <a:latin typeface="Calibri"/>
                <a:cs typeface="Calibri"/>
              </a:rPr>
              <a:t>khóa </a:t>
            </a:r>
            <a:r>
              <a:rPr dirty="0">
                <a:latin typeface="Calibri"/>
                <a:cs typeface="Calibri"/>
              </a:rPr>
              <a:t>để </a:t>
            </a:r>
            <a:r>
              <a:rPr spc="5" dirty="0">
                <a:latin typeface="Calibri"/>
                <a:cs typeface="Calibri"/>
              </a:rPr>
              <a:t>nhận dữ</a:t>
            </a:r>
            <a:r>
              <a:rPr spc="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liệu.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8721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388" y="121432"/>
            <a:ext cx="535262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Lưu </a:t>
            </a:r>
            <a:r>
              <a:rPr spc="-5" dirty="0"/>
              <a:t>trữ </a:t>
            </a:r>
            <a:r>
              <a:rPr spc="-11" dirty="0"/>
              <a:t>Session</a:t>
            </a:r>
            <a:r>
              <a:rPr spc="-35" dirty="0"/>
              <a:t> </a:t>
            </a:r>
            <a:r>
              <a:rPr spc="5" dirty="0"/>
              <a:t>5-6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66667" y="825753"/>
            <a:ext cx="10927928" cy="5445828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15114">
              <a:spcBef>
                <a:spcPts val="2803"/>
              </a:spcBef>
            </a:pPr>
            <a:r>
              <a:rPr spc="19" dirty="0">
                <a:latin typeface="Courier New"/>
                <a:cs typeface="Courier New"/>
              </a:rPr>
              <a:t>&lt;!DOCTYPE </a:t>
            </a:r>
            <a:r>
              <a:rPr spc="11" dirty="0">
                <a:latin typeface="Courier New"/>
                <a:cs typeface="Courier New"/>
              </a:rPr>
              <a:t>html&gt;</a:t>
            </a:r>
            <a:endParaRPr dirty="0">
              <a:latin typeface="Courier New"/>
              <a:cs typeface="Courier New"/>
            </a:endParaRPr>
          </a:p>
          <a:p>
            <a:pPr marL="15114">
              <a:spcBef>
                <a:spcPts val="41"/>
              </a:spcBef>
            </a:pPr>
            <a:r>
              <a:rPr spc="19" dirty="0">
                <a:latin typeface="Courier New"/>
                <a:cs typeface="Courier New"/>
              </a:rPr>
              <a:t>&lt;html&gt;</a:t>
            </a:r>
            <a:endParaRPr dirty="0">
              <a:latin typeface="Courier New"/>
              <a:cs typeface="Courier New"/>
            </a:endParaRPr>
          </a:p>
          <a:p>
            <a:pPr marL="294751">
              <a:spcBef>
                <a:spcPts val="60"/>
              </a:spcBef>
            </a:pPr>
            <a:r>
              <a:rPr spc="19" dirty="0">
                <a:latin typeface="Courier New"/>
                <a:cs typeface="Courier New"/>
              </a:rPr>
              <a:t>&lt;head&gt;</a:t>
            </a:r>
            <a:endParaRPr dirty="0">
              <a:latin typeface="Courier New"/>
              <a:cs typeface="Courier New"/>
            </a:endParaRPr>
          </a:p>
          <a:p>
            <a:pPr marL="573631">
              <a:spcBef>
                <a:spcPts val="49"/>
              </a:spcBef>
            </a:pPr>
            <a:r>
              <a:rPr spc="19" dirty="0">
                <a:latin typeface="Courier New"/>
                <a:cs typeface="Courier New"/>
              </a:rPr>
              <a:t>&lt;title&gt;Working with Session</a:t>
            </a:r>
            <a:r>
              <a:rPr spc="41" dirty="0">
                <a:latin typeface="Courier New"/>
                <a:cs typeface="Courier New"/>
              </a:rPr>
              <a:t> </a:t>
            </a:r>
            <a:r>
              <a:rPr spc="11" dirty="0">
                <a:latin typeface="Courier New"/>
                <a:cs typeface="Courier New"/>
              </a:rPr>
              <a:t>Storage&lt;/title&gt;</a:t>
            </a:r>
            <a:endParaRPr dirty="0">
              <a:latin typeface="Courier New"/>
              <a:cs typeface="Courier New"/>
            </a:endParaRPr>
          </a:p>
          <a:p>
            <a:pPr marL="294751">
              <a:spcBef>
                <a:spcPts val="41"/>
              </a:spcBef>
            </a:pPr>
            <a:r>
              <a:rPr spc="19" dirty="0">
                <a:latin typeface="Courier New"/>
                <a:cs typeface="Courier New"/>
              </a:rPr>
              <a:t>&lt;script&gt;</a:t>
            </a:r>
            <a:endParaRPr dirty="0">
              <a:latin typeface="Courier New"/>
              <a:cs typeface="Courier New"/>
            </a:endParaRPr>
          </a:p>
          <a:p>
            <a:pPr marL="294751">
              <a:spcBef>
                <a:spcPts val="54"/>
              </a:spcBef>
            </a:pPr>
            <a:r>
              <a:rPr spc="19" dirty="0">
                <a:latin typeface="Courier New"/>
                <a:cs typeface="Courier New"/>
              </a:rPr>
              <a:t>function testStorage()</a:t>
            </a:r>
            <a:r>
              <a:rPr spc="30" dirty="0">
                <a:latin typeface="Courier New"/>
                <a:cs typeface="Courier New"/>
              </a:rPr>
              <a:t> </a:t>
            </a:r>
            <a:r>
              <a:rPr spc="19" dirty="0">
                <a:latin typeface="Courier New"/>
                <a:cs typeface="Courier New"/>
              </a:rPr>
              <a:t>{</a:t>
            </a:r>
            <a:endParaRPr dirty="0">
              <a:latin typeface="Courier New"/>
              <a:cs typeface="Courier New"/>
            </a:endParaRPr>
          </a:p>
          <a:p>
            <a:pPr marL="341610" marR="6047" indent="232021">
              <a:lnSpc>
                <a:spcPct val="102000"/>
              </a:lnSpc>
            </a:pPr>
            <a:r>
              <a:rPr spc="19" dirty="0">
                <a:latin typeface="Courier New"/>
                <a:cs typeface="Courier New"/>
              </a:rPr>
              <a:t>if ((‘sessionStorage’ in window) &amp;&amp; window[‘sessionStorage’] !==  null)</a:t>
            </a:r>
            <a:endParaRPr dirty="0">
              <a:latin typeface="Courier New"/>
              <a:cs typeface="Courier New"/>
            </a:endParaRPr>
          </a:p>
          <a:p>
            <a:pPr marL="573631">
              <a:spcBef>
                <a:spcPts val="60"/>
              </a:spcBef>
            </a:pPr>
            <a:r>
              <a:rPr spc="19" dirty="0">
                <a:latin typeface="Courier New"/>
                <a:cs typeface="Courier New"/>
              </a:rPr>
              <a:t>{</a:t>
            </a:r>
            <a:endParaRPr dirty="0">
              <a:latin typeface="Courier New"/>
              <a:cs typeface="Courier New"/>
            </a:endParaRPr>
          </a:p>
          <a:p>
            <a:pPr marL="853268">
              <a:spcBef>
                <a:spcPts val="49"/>
              </a:spcBef>
            </a:pPr>
            <a:r>
              <a:rPr spc="19" dirty="0">
                <a:latin typeface="Courier New"/>
                <a:cs typeface="Courier New"/>
              </a:rPr>
              <a:t>sessionStorage.setItem(‘name’, ‘Sarah’);</a:t>
            </a:r>
            <a:endParaRPr dirty="0">
              <a:latin typeface="Courier New"/>
              <a:cs typeface="Courier New"/>
            </a:endParaRPr>
          </a:p>
          <a:p>
            <a:pPr marL="853268">
              <a:spcBef>
                <a:spcPts val="41"/>
              </a:spcBef>
            </a:pPr>
            <a:r>
              <a:rPr spc="19" dirty="0">
                <a:latin typeface="Courier New"/>
                <a:cs typeface="Courier New"/>
              </a:rPr>
              <a:t>alert(‘The name is: ‘ +</a:t>
            </a:r>
            <a:r>
              <a:rPr spc="71" dirty="0">
                <a:latin typeface="Courier New"/>
                <a:cs typeface="Courier New"/>
              </a:rPr>
              <a:t> </a:t>
            </a:r>
            <a:r>
              <a:rPr spc="19" dirty="0">
                <a:latin typeface="Courier New"/>
                <a:cs typeface="Courier New"/>
              </a:rPr>
              <a:t>sessionStorage.getItem(‘name’));</a:t>
            </a:r>
            <a:endParaRPr dirty="0">
              <a:latin typeface="Courier New"/>
              <a:cs typeface="Courier New"/>
            </a:endParaRPr>
          </a:p>
          <a:p>
            <a:pPr marL="573631">
              <a:spcBef>
                <a:spcPts val="54"/>
              </a:spcBef>
            </a:pPr>
            <a:r>
              <a:rPr spc="19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  <a:p>
            <a:pPr marL="294751">
              <a:spcBef>
                <a:spcPts val="49"/>
              </a:spcBef>
            </a:pPr>
            <a:r>
              <a:rPr spc="19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  <a:p>
            <a:pPr marL="294751">
              <a:spcBef>
                <a:spcPts val="41"/>
              </a:spcBef>
            </a:pPr>
            <a:r>
              <a:rPr spc="19" dirty="0">
                <a:latin typeface="Courier New"/>
                <a:cs typeface="Courier New"/>
              </a:rPr>
              <a:t>&lt;/script&gt;</a:t>
            </a:r>
            <a:endParaRPr dirty="0">
              <a:latin typeface="Courier New"/>
              <a:cs typeface="Courier New"/>
            </a:endParaRPr>
          </a:p>
          <a:p>
            <a:pPr marL="294751">
              <a:spcBef>
                <a:spcPts val="54"/>
              </a:spcBef>
            </a:pPr>
            <a:r>
              <a:rPr spc="19" dirty="0">
                <a:latin typeface="Courier New"/>
                <a:cs typeface="Courier New"/>
              </a:rPr>
              <a:t>&lt;/head&gt;</a:t>
            </a:r>
            <a:endParaRPr dirty="0">
              <a:latin typeface="Courier New"/>
              <a:cs typeface="Courier New"/>
            </a:endParaRPr>
          </a:p>
          <a:p>
            <a:pPr marL="294751">
              <a:spcBef>
                <a:spcPts val="49"/>
              </a:spcBef>
            </a:pPr>
            <a:r>
              <a:rPr spc="19" dirty="0">
                <a:latin typeface="Courier New"/>
                <a:cs typeface="Courier New"/>
              </a:rPr>
              <a:t>&lt;body </a:t>
            </a:r>
            <a:r>
              <a:rPr spc="19" dirty="0" err="1">
                <a:latin typeface="Courier New"/>
                <a:cs typeface="Courier New"/>
              </a:rPr>
              <a:t>onload</a:t>
            </a:r>
            <a:r>
              <a:rPr spc="19" dirty="0">
                <a:latin typeface="Courier New"/>
                <a:cs typeface="Courier New"/>
              </a:rPr>
              <a:t>=”</a:t>
            </a:r>
            <a:r>
              <a:rPr spc="19" dirty="0" err="1">
                <a:latin typeface="Courier New"/>
                <a:cs typeface="Courier New"/>
              </a:rPr>
              <a:t>testStorage</a:t>
            </a:r>
            <a:r>
              <a:rPr spc="19" dirty="0">
                <a:latin typeface="Courier New"/>
                <a:cs typeface="Courier New"/>
              </a:rPr>
              <a:t>()</a:t>
            </a:r>
            <a:r>
              <a:rPr lang="en-US" spc="19" dirty="0">
                <a:latin typeface="Courier New"/>
                <a:cs typeface="Courier New"/>
              </a:rPr>
              <a:t>;”&gt;</a:t>
            </a:r>
          </a:p>
          <a:p>
            <a:pPr marL="294751">
              <a:spcBef>
                <a:spcPts val="49"/>
              </a:spcBef>
            </a:pPr>
            <a:r>
              <a:rPr spc="19" dirty="0">
                <a:latin typeface="Courier New"/>
                <a:cs typeface="Courier New"/>
              </a:rPr>
              <a:t>&lt;/</a:t>
            </a:r>
            <a:r>
              <a:rPr spc="19" dirty="0">
                <a:latin typeface="Courier New"/>
                <a:cs typeface="Courier New"/>
              </a:rPr>
              <a:t>body&gt;</a:t>
            </a:r>
            <a:endParaRPr dirty="0">
              <a:latin typeface="Courier New"/>
              <a:cs typeface="Courier New"/>
            </a:endParaRPr>
          </a:p>
          <a:p>
            <a:pPr marL="15114">
              <a:spcBef>
                <a:spcPts val="60"/>
              </a:spcBef>
            </a:pPr>
            <a:r>
              <a:rPr spc="19" dirty="0">
                <a:latin typeface="Courier New"/>
                <a:cs typeface="Courier New"/>
              </a:rPr>
              <a:t>&lt;/html&gt;</a:t>
            </a:r>
            <a:endParaRPr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19190" y="4872516"/>
            <a:ext cx="5626887" cy="1365909"/>
          </a:xfrm>
          <a:prstGeom prst="rect">
            <a:avLst/>
          </a:prstGeom>
          <a:blipFill>
            <a:blip r:embed="rId2" cstate="print"/>
            <a:srcRect/>
            <a:stretch>
              <a:fillRect l="-1808" t="-5118" r="-1808" b="-511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224278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988" y="118638"/>
            <a:ext cx="535262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Lưu </a:t>
            </a:r>
            <a:r>
              <a:rPr spc="-5" dirty="0"/>
              <a:t>trữ </a:t>
            </a:r>
            <a:r>
              <a:rPr spc="-11" dirty="0"/>
              <a:t>Session</a:t>
            </a:r>
            <a:r>
              <a:rPr spc="-35" dirty="0"/>
              <a:t> </a:t>
            </a:r>
            <a:r>
              <a:rPr spc="5" dirty="0"/>
              <a:t>6-6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49131" y="1164085"/>
            <a:ext cx="5462693" cy="2141467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690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7655" algn="l"/>
              </a:tabLst>
            </a:pPr>
            <a:r>
              <a:rPr b="1" spc="-5" dirty="0">
                <a:latin typeface="Calibri"/>
                <a:cs typeface="Calibri"/>
              </a:rPr>
              <a:t>Xóa </a:t>
            </a:r>
            <a:r>
              <a:rPr b="1" spc="5" dirty="0">
                <a:latin typeface="Calibri"/>
                <a:cs typeface="Calibri"/>
              </a:rPr>
              <a:t>dữ</a:t>
            </a:r>
            <a:r>
              <a:rPr b="1" spc="-11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liệu</a:t>
            </a:r>
            <a:endParaRPr>
              <a:latin typeface="Calibri"/>
              <a:cs typeface="Calibri"/>
            </a:endParaRPr>
          </a:p>
          <a:p>
            <a:pPr marL="354456">
              <a:spcBef>
                <a:spcPts val="2653"/>
              </a:spcBef>
            </a:pPr>
            <a:r>
              <a:rPr sz="1900" spc="-5" dirty="0">
                <a:latin typeface="Courier New"/>
                <a:cs typeface="Courier New"/>
              </a:rPr>
              <a:t>sessionStorage.removeItem(key);</a:t>
            </a:r>
            <a:endParaRPr sz="1900">
              <a:latin typeface="Courier New"/>
              <a:cs typeface="Courier New"/>
            </a:endParaRPr>
          </a:p>
          <a:p>
            <a:pPr>
              <a:spcBef>
                <a:spcPts val="19"/>
              </a:spcBef>
            </a:pPr>
            <a:endParaRPr>
              <a:latin typeface="Times New Roman"/>
              <a:cs typeface="Times New Roman"/>
            </a:endParaRPr>
          </a:p>
          <a:p>
            <a:pPr marL="346900" indent="-331784">
              <a:buClr>
                <a:srgbClr val="AC1317"/>
              </a:buClr>
              <a:buSzPct val="151351"/>
              <a:buFont typeface="Wingdings"/>
              <a:buChar char=""/>
              <a:tabLst>
                <a:tab pos="347655" algn="l"/>
              </a:tabLst>
            </a:pPr>
            <a:r>
              <a:rPr b="1" spc="-5" dirty="0">
                <a:latin typeface="Calibri"/>
                <a:cs typeface="Calibri"/>
              </a:rPr>
              <a:t>Xoá tất </a:t>
            </a:r>
            <a:r>
              <a:rPr b="1" dirty="0">
                <a:latin typeface="Calibri"/>
                <a:cs typeface="Calibri"/>
              </a:rPr>
              <a:t>cả </a:t>
            </a:r>
            <a:r>
              <a:rPr b="1" spc="5" dirty="0">
                <a:latin typeface="Calibri"/>
                <a:cs typeface="Calibri"/>
              </a:rPr>
              <a:t>dữ</a:t>
            </a:r>
            <a:r>
              <a:rPr b="1" spc="-11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liệu</a:t>
            </a:r>
            <a:endParaRPr>
              <a:latin typeface="Calibri"/>
              <a:cs typeface="Calibri"/>
            </a:endParaRPr>
          </a:p>
          <a:p>
            <a:pPr marL="354456">
              <a:spcBef>
                <a:spcPts val="2743"/>
              </a:spcBef>
            </a:pPr>
            <a:r>
              <a:rPr sz="1900" spc="-5" dirty="0">
                <a:latin typeface="Courier New"/>
                <a:cs typeface="Courier New"/>
              </a:rPr>
              <a:t>sessionStorage.clear();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576976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4" y="118638"/>
            <a:ext cx="510032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Lưu </a:t>
            </a:r>
            <a:r>
              <a:rPr spc="-5" dirty="0"/>
              <a:t>trữ cục bộ</a:t>
            </a:r>
            <a:r>
              <a:rPr spc="-49" dirty="0"/>
              <a:t> </a:t>
            </a:r>
            <a:r>
              <a:rPr dirty="0"/>
              <a:t>1-4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3937" y="1275184"/>
            <a:ext cx="11340591" cy="7879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3934" y="1959662"/>
            <a:ext cx="11391393" cy="786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3939" y="2820924"/>
            <a:ext cx="11356847" cy="667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1901" y="1380138"/>
            <a:ext cx="11122627" cy="1849486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411896">
              <a:lnSpc>
                <a:spcPts val="2225"/>
              </a:lnSpc>
              <a:spcBef>
                <a:spcPts val="483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Cho phép lưu dữ liệu trong thời gian dài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máy tính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người dùng,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thông  qua trình </a:t>
            </a:r>
            <a:r>
              <a:rPr spc="-11" dirty="0" err="1">
                <a:solidFill>
                  <a:srgbClr val="FFFFFF"/>
                </a:solidFill>
                <a:latin typeface="Arial"/>
                <a:cs typeface="Arial"/>
              </a:rPr>
              <a:t>duyệt</a:t>
            </a:r>
            <a:r>
              <a:rPr spc="-11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en-US" spc="-11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15114" marR="411896">
              <a:lnSpc>
                <a:spcPts val="2225"/>
              </a:lnSpc>
              <a:spcBef>
                <a:spcPts val="483"/>
              </a:spcBef>
            </a:pPr>
            <a:endParaRPr dirty="0">
              <a:latin typeface="Arial"/>
              <a:cs typeface="Arial"/>
            </a:endParaRPr>
          </a:p>
          <a:p>
            <a:pPr marL="15114">
              <a:lnSpc>
                <a:spcPts val="2398"/>
              </a:lnSpc>
              <a:spcBef>
                <a:spcPts val="159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liệu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liên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tục và có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lấy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người dùng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truy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cập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pc="-24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pc="2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lần</a:t>
            </a:r>
            <a:r>
              <a:rPr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nữa.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5114"/>
            <a:r>
              <a:rPr spc="-5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dụng, </a:t>
            </a:r>
            <a:r>
              <a:rPr spc="-5" dirty="0">
                <a:latin typeface="Arial"/>
                <a:cs typeface="Arial"/>
              </a:rPr>
              <a:t>nếu dữ liệu </a:t>
            </a:r>
            <a:r>
              <a:rPr dirty="0">
                <a:latin typeface="Arial"/>
                <a:cs typeface="Arial"/>
              </a:rPr>
              <a:t>cần </a:t>
            </a:r>
            <a:r>
              <a:rPr spc="-5" dirty="0">
                <a:latin typeface="Arial"/>
                <a:cs typeface="Arial"/>
              </a:rPr>
              <a:t>phải được lưu </a:t>
            </a:r>
            <a:r>
              <a:rPr dirty="0">
                <a:latin typeface="Arial"/>
                <a:cs typeface="Arial"/>
              </a:rPr>
              <a:t>trữ </a:t>
            </a:r>
            <a:r>
              <a:rPr spc="-5" dirty="0">
                <a:latin typeface="Arial"/>
                <a:cs typeface="Arial"/>
              </a:rPr>
              <a:t>trong hơn một </a:t>
            </a:r>
            <a:r>
              <a:rPr spc="-11" dirty="0">
                <a:latin typeface="Arial"/>
                <a:cs typeface="Arial"/>
              </a:rPr>
              <a:t>phiên </a:t>
            </a:r>
            <a:r>
              <a:rPr spc="-5" dirty="0">
                <a:latin typeface="Arial"/>
                <a:cs typeface="Arial"/>
              </a:rPr>
              <a:t>duy</a:t>
            </a:r>
            <a:r>
              <a:rPr spc="149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nhất.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3937" y="3560063"/>
            <a:ext cx="11340591" cy="6659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01222" y="3652762"/>
            <a:ext cx="10768873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Làm </a:t>
            </a:r>
            <a:r>
              <a:rPr dirty="0">
                <a:latin typeface="Arial"/>
                <a:cs typeface="Arial"/>
              </a:rPr>
              <a:t>việc </a:t>
            </a:r>
            <a:r>
              <a:rPr spc="-5" dirty="0">
                <a:latin typeface="Arial"/>
                <a:cs typeface="Arial"/>
              </a:rPr>
              <a:t>trong một </a:t>
            </a:r>
            <a:r>
              <a:rPr dirty="0">
                <a:latin typeface="Arial"/>
                <a:cs typeface="Arial"/>
              </a:rPr>
              <a:t>cách </a:t>
            </a:r>
            <a:r>
              <a:rPr spc="-5" dirty="0">
                <a:latin typeface="Arial"/>
                <a:cs typeface="Arial"/>
              </a:rPr>
              <a:t>thức tương </a:t>
            </a:r>
            <a:r>
              <a:rPr dirty="0">
                <a:latin typeface="Arial"/>
                <a:cs typeface="Arial"/>
              </a:rPr>
              <a:t>tự </a:t>
            </a:r>
            <a:r>
              <a:rPr spc="-5" dirty="0">
                <a:latin typeface="Arial"/>
                <a:cs typeface="Arial"/>
              </a:rPr>
              <a:t>như </a:t>
            </a:r>
            <a:r>
              <a:rPr spc="-11" dirty="0">
                <a:latin typeface="Arial"/>
                <a:cs typeface="Arial"/>
              </a:rPr>
              <a:t>phiên </a:t>
            </a:r>
            <a:r>
              <a:rPr spc="-5" dirty="0">
                <a:latin typeface="Arial"/>
                <a:cs typeface="Arial"/>
              </a:rPr>
              <a:t>lưu</a:t>
            </a:r>
            <a:r>
              <a:rPr spc="3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trữ.</a:t>
            </a:r>
          </a:p>
        </p:txBody>
      </p:sp>
      <p:sp>
        <p:nvSpPr>
          <p:cNvPr id="9" name="object 9"/>
          <p:cNvSpPr/>
          <p:nvPr/>
        </p:nvSpPr>
        <p:spPr>
          <a:xfrm>
            <a:off x="503937" y="4258055"/>
            <a:ext cx="11340591" cy="7863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1901" y="4333496"/>
            <a:ext cx="10748194" cy="343181"/>
          </a:xfrm>
          <a:prstGeom prst="rect">
            <a:avLst/>
          </a:prstGeom>
        </p:spPr>
        <p:txBody>
          <a:bodyPr vert="horz" wrap="square" lIns="0" tIns="60462" rIns="0" bIns="0" rtlCol="0">
            <a:spAutoFit/>
          </a:bodyPr>
          <a:lstStyle/>
          <a:p>
            <a:pPr marL="15114" marR="6047">
              <a:lnSpc>
                <a:spcPts val="2225"/>
              </a:lnSpc>
              <a:spcBef>
                <a:spcPts val="475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chức năng tương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tự,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chẳng hạn như SetItem (), getItem (),  RemoveItem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clear().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36294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4" y="121432"/>
            <a:ext cx="510032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Lưu </a:t>
            </a:r>
            <a:r>
              <a:rPr spc="-5" dirty="0"/>
              <a:t>trữ cục bộ</a:t>
            </a:r>
            <a:r>
              <a:rPr spc="-49" dirty="0"/>
              <a:t> </a:t>
            </a:r>
            <a:r>
              <a:rPr dirty="0"/>
              <a:t>2-4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7" y="825755"/>
            <a:ext cx="10289540" cy="5354649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15114">
              <a:spcBef>
                <a:spcPts val="2803"/>
              </a:spcBef>
            </a:pPr>
            <a:r>
              <a:rPr sz="1400" spc="19" dirty="0">
                <a:latin typeface="Courier New"/>
                <a:cs typeface="Courier New"/>
              </a:rPr>
              <a:t>&lt;!DOCTYPE </a:t>
            </a:r>
            <a:r>
              <a:rPr sz="1400" spc="11" dirty="0">
                <a:latin typeface="Courier New"/>
                <a:cs typeface="Courier New"/>
              </a:rPr>
              <a:t>html&gt;</a:t>
            </a:r>
            <a:endParaRPr sz="1400" dirty="0">
              <a:latin typeface="Courier New"/>
              <a:cs typeface="Courier New"/>
            </a:endParaRPr>
          </a:p>
          <a:p>
            <a:pPr marL="15114">
              <a:spcBef>
                <a:spcPts val="41"/>
              </a:spcBef>
            </a:pPr>
            <a:r>
              <a:rPr sz="1400" spc="19" dirty="0">
                <a:latin typeface="Courier New"/>
                <a:cs typeface="Courier New"/>
              </a:rPr>
              <a:t>&lt;html&gt;</a:t>
            </a:r>
            <a:endParaRPr sz="1400" dirty="0">
              <a:latin typeface="Courier New"/>
              <a:cs typeface="Courier New"/>
            </a:endParaRPr>
          </a:p>
          <a:p>
            <a:pPr marL="294751">
              <a:spcBef>
                <a:spcPts val="60"/>
              </a:spcBef>
            </a:pPr>
            <a:r>
              <a:rPr sz="1400" spc="19" dirty="0">
                <a:latin typeface="Courier New"/>
                <a:cs typeface="Courier New"/>
              </a:rPr>
              <a:t>&lt;title&gt; Local Storage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spc="19" dirty="0">
                <a:latin typeface="Courier New"/>
                <a:cs typeface="Courier New"/>
              </a:rPr>
              <a:t>&lt;/title&gt;</a:t>
            </a:r>
            <a:endParaRPr sz="1400" dirty="0">
              <a:latin typeface="Courier New"/>
              <a:cs typeface="Courier New"/>
            </a:endParaRPr>
          </a:p>
          <a:p>
            <a:pPr marL="294751">
              <a:spcBef>
                <a:spcPts val="49"/>
              </a:spcBef>
            </a:pPr>
            <a:r>
              <a:rPr sz="1400" spc="19" dirty="0">
                <a:latin typeface="Courier New"/>
                <a:cs typeface="Courier New"/>
              </a:rPr>
              <a:t>&lt;script&gt;</a:t>
            </a:r>
            <a:endParaRPr sz="1400" dirty="0">
              <a:latin typeface="Courier New"/>
              <a:cs typeface="Courier New"/>
            </a:endParaRPr>
          </a:p>
          <a:p>
            <a:pPr marL="294751">
              <a:spcBef>
                <a:spcPts val="41"/>
              </a:spcBef>
            </a:pPr>
            <a:r>
              <a:rPr sz="1400" spc="19" dirty="0">
                <a:latin typeface="Courier New"/>
                <a:cs typeface="Courier New"/>
              </a:rPr>
              <a:t>function store()</a:t>
            </a:r>
            <a:r>
              <a:rPr sz="1400" spc="30" dirty="0">
                <a:latin typeface="Courier New"/>
                <a:cs typeface="Courier New"/>
              </a:rPr>
              <a:t> </a:t>
            </a:r>
            <a:r>
              <a:rPr sz="1400" spc="19" dirty="0">
                <a:latin typeface="Courier New"/>
                <a:cs typeface="Courier New"/>
              </a:rPr>
              <a:t>{</a:t>
            </a:r>
            <a:endParaRPr sz="1400" dirty="0">
              <a:latin typeface="Courier New"/>
              <a:cs typeface="Courier New"/>
            </a:endParaRPr>
          </a:p>
          <a:p>
            <a:pPr marL="811700" marR="6047" indent="-252428">
              <a:lnSpc>
                <a:spcPct val="120000"/>
              </a:lnSpc>
              <a:spcBef>
                <a:spcPts val="1007"/>
              </a:spcBef>
            </a:pPr>
            <a:r>
              <a:rPr sz="1400" spc="-11" dirty="0">
                <a:latin typeface="Courier New"/>
                <a:cs typeface="Courier New"/>
              </a:rPr>
              <a:t>if </a:t>
            </a:r>
            <a:r>
              <a:rPr sz="1400" spc="-5" dirty="0">
                <a:latin typeface="Courier New"/>
                <a:cs typeface="Courier New"/>
              </a:rPr>
              <a:t>((‘localStorage’ in window) &amp;&amp; window[‘localStorage’] !== null) </a:t>
            </a:r>
            <a:r>
              <a:rPr sz="1400" dirty="0">
                <a:latin typeface="Courier New"/>
                <a:cs typeface="Courier New"/>
              </a:rPr>
              <a:t>{  </a:t>
            </a:r>
            <a:r>
              <a:rPr sz="1400" spc="-5" dirty="0">
                <a:latin typeface="Courier New"/>
                <a:cs typeface="Courier New"/>
              </a:rPr>
              <a:t>var username </a:t>
            </a:r>
            <a:r>
              <a:rPr sz="1400" dirty="0">
                <a:latin typeface="Courier New"/>
                <a:cs typeface="Courier New"/>
              </a:rPr>
              <a:t>= </a:t>
            </a:r>
            <a:r>
              <a:rPr sz="1400" spc="-11" dirty="0">
                <a:latin typeface="Courier New"/>
                <a:cs typeface="Courier New"/>
              </a:rPr>
              <a:t>document.getElementById(‘username’).value;  localStorage.setItem</a:t>
            </a:r>
            <a:r>
              <a:rPr sz="1400" spc="-11" dirty="0">
                <a:latin typeface="Courier New"/>
                <a:cs typeface="Courier New"/>
              </a:rPr>
              <a:t>(‘username’,</a:t>
            </a:r>
            <a:r>
              <a:rPr sz="1400" spc="-5" dirty="0">
                <a:latin typeface="Courier New"/>
                <a:cs typeface="Courier New"/>
              </a:rPr>
              <a:t> username);</a:t>
            </a:r>
            <a:endParaRPr sz="1400" dirty="0">
              <a:latin typeface="Courier New"/>
              <a:cs typeface="Courier New"/>
            </a:endParaRPr>
          </a:p>
          <a:p>
            <a:pPr marL="559271">
              <a:spcBef>
                <a:spcPts val="399"/>
              </a:spcBef>
            </a:pPr>
            <a:r>
              <a:rPr sz="1400" dirty="0">
                <a:latin typeface="Courier New"/>
                <a:cs typeface="Courier New"/>
              </a:rPr>
              <a:t>} </a:t>
            </a:r>
            <a:r>
              <a:rPr sz="1400" spc="-11" dirty="0">
                <a:latin typeface="Courier New"/>
                <a:cs typeface="Courier New"/>
              </a:rPr>
              <a:t>else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{</a:t>
            </a:r>
          </a:p>
          <a:p>
            <a:pPr marL="811700">
              <a:spcBef>
                <a:spcPts val="399"/>
              </a:spcBef>
            </a:pPr>
            <a:r>
              <a:rPr sz="1400" spc="-5" dirty="0">
                <a:latin typeface="Courier New"/>
                <a:cs typeface="Courier New"/>
              </a:rPr>
              <a:t>alert (‘your browser does not </a:t>
            </a:r>
            <a:r>
              <a:rPr sz="1400" spc="-11" dirty="0">
                <a:latin typeface="Courier New"/>
                <a:cs typeface="Courier New"/>
              </a:rPr>
              <a:t>support</a:t>
            </a:r>
            <a:r>
              <a:rPr sz="1400" spc="-6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storage’);</a:t>
            </a:r>
            <a:endParaRPr sz="1400" dirty="0">
              <a:latin typeface="Courier New"/>
              <a:cs typeface="Courier New"/>
            </a:endParaRPr>
          </a:p>
          <a:p>
            <a:pPr marL="559271">
              <a:spcBef>
                <a:spcPts val="404"/>
              </a:spcBef>
            </a:pPr>
            <a:r>
              <a:rPr sz="1400" dirty="0">
                <a:latin typeface="Courier New"/>
                <a:cs typeface="Courier New"/>
              </a:rPr>
              <a:t>}</a:t>
            </a:r>
          </a:p>
          <a:p>
            <a:pPr marL="305332">
              <a:spcBef>
                <a:spcPts val="399"/>
              </a:spcBef>
            </a:pPr>
            <a:r>
              <a:rPr sz="1400" dirty="0">
                <a:latin typeface="Courier New"/>
                <a:cs typeface="Courier New"/>
              </a:rPr>
              <a:t>}</a:t>
            </a:r>
          </a:p>
          <a:p>
            <a:pPr marL="305332">
              <a:spcBef>
                <a:spcPts val="399"/>
              </a:spcBef>
            </a:pPr>
            <a:r>
              <a:rPr sz="1400" spc="-11" dirty="0">
                <a:latin typeface="Courier New"/>
                <a:cs typeface="Courier New"/>
              </a:rPr>
              <a:t>function </a:t>
            </a:r>
            <a:r>
              <a:rPr sz="1400" spc="-5" dirty="0">
                <a:latin typeface="Courier New"/>
                <a:cs typeface="Courier New"/>
              </a:rPr>
              <a:t>cancel_store</a:t>
            </a:r>
            <a:r>
              <a:rPr sz="1400" spc="-5" dirty="0">
                <a:latin typeface="Courier New"/>
                <a:cs typeface="Courier New"/>
              </a:rPr>
              <a:t>()</a:t>
            </a:r>
            <a:r>
              <a:rPr sz="1400" spc="-24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{</a:t>
            </a:r>
          </a:p>
          <a:p>
            <a:pPr marL="559271">
              <a:spcBef>
                <a:spcPts val="399"/>
              </a:spcBef>
            </a:pPr>
            <a:r>
              <a:rPr sz="1400" spc="-11" dirty="0">
                <a:latin typeface="Courier New"/>
                <a:cs typeface="Courier New"/>
              </a:rPr>
              <a:t>if ((‘localStorage’ </a:t>
            </a:r>
            <a:r>
              <a:rPr sz="1400" spc="-5" dirty="0">
                <a:latin typeface="Courier New"/>
                <a:cs typeface="Courier New"/>
              </a:rPr>
              <a:t>in window) </a:t>
            </a:r>
            <a:r>
              <a:rPr sz="1400" dirty="0">
                <a:latin typeface="Courier New"/>
                <a:cs typeface="Courier New"/>
              </a:rPr>
              <a:t>&amp;&amp; </a:t>
            </a:r>
            <a:r>
              <a:rPr sz="1400" spc="-11" dirty="0">
                <a:latin typeface="Courier New"/>
                <a:cs typeface="Courier New"/>
              </a:rPr>
              <a:t>window[‘localStorage</a:t>
            </a:r>
            <a:r>
              <a:rPr sz="1400" spc="-11" dirty="0">
                <a:latin typeface="Courier New"/>
                <a:cs typeface="Courier New"/>
              </a:rPr>
              <a:t>’] </a:t>
            </a:r>
            <a:r>
              <a:rPr sz="1400" spc="-5" dirty="0">
                <a:latin typeface="Courier New"/>
                <a:cs typeface="Courier New"/>
              </a:rPr>
              <a:t>!== null)</a:t>
            </a:r>
            <a:r>
              <a:rPr sz="1400" spc="49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{</a:t>
            </a:r>
          </a:p>
          <a:p>
            <a:pPr marL="811700">
              <a:spcBef>
                <a:spcPts val="404"/>
              </a:spcBef>
            </a:pPr>
            <a:r>
              <a:rPr sz="1400" spc="-11" dirty="0">
                <a:latin typeface="Courier New"/>
                <a:cs typeface="Courier New"/>
              </a:rPr>
              <a:t>localStorage.removeItem</a:t>
            </a:r>
            <a:r>
              <a:rPr sz="1400" spc="-11" dirty="0">
                <a:latin typeface="Courier New"/>
                <a:cs typeface="Courier New"/>
              </a:rPr>
              <a:t>(‘username’);</a:t>
            </a:r>
            <a:endParaRPr sz="1400" dirty="0">
              <a:latin typeface="Courier New"/>
              <a:cs typeface="Courier New"/>
            </a:endParaRPr>
          </a:p>
          <a:p>
            <a:pPr marL="559271">
              <a:spcBef>
                <a:spcPts val="399"/>
              </a:spcBef>
            </a:pPr>
            <a:r>
              <a:rPr sz="1400" dirty="0">
                <a:latin typeface="Courier New"/>
                <a:cs typeface="Courier New"/>
              </a:rPr>
              <a:t>} </a:t>
            </a:r>
            <a:r>
              <a:rPr sz="1400" spc="-11" dirty="0">
                <a:latin typeface="Courier New"/>
                <a:cs typeface="Courier New"/>
              </a:rPr>
              <a:t>else</a:t>
            </a:r>
            <a:r>
              <a:rPr sz="1400" spc="-30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{</a:t>
            </a:r>
          </a:p>
          <a:p>
            <a:pPr marL="811700">
              <a:spcBef>
                <a:spcPts val="399"/>
              </a:spcBef>
            </a:pPr>
            <a:r>
              <a:rPr sz="1400" spc="-5" dirty="0">
                <a:latin typeface="Courier New"/>
                <a:cs typeface="Courier New"/>
              </a:rPr>
              <a:t>alert (‘your browser does not </a:t>
            </a:r>
            <a:r>
              <a:rPr sz="1400" spc="-11" dirty="0">
                <a:latin typeface="Courier New"/>
                <a:cs typeface="Courier New"/>
              </a:rPr>
              <a:t>support</a:t>
            </a:r>
            <a:r>
              <a:rPr sz="1400" spc="-6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storage’);</a:t>
            </a:r>
            <a:endParaRPr sz="1400" dirty="0">
              <a:latin typeface="Courier New"/>
              <a:cs typeface="Courier New"/>
            </a:endParaRPr>
          </a:p>
          <a:p>
            <a:pPr marL="559271">
              <a:spcBef>
                <a:spcPts val="399"/>
              </a:spcBef>
            </a:pPr>
            <a:r>
              <a:rPr sz="1400" dirty="0">
                <a:latin typeface="Courier New"/>
                <a:cs typeface="Courier New"/>
              </a:rPr>
              <a:t>}</a:t>
            </a:r>
          </a:p>
          <a:p>
            <a:pPr marL="305332">
              <a:spcBef>
                <a:spcPts val="404"/>
              </a:spcBef>
            </a:pPr>
            <a:r>
              <a:rPr sz="16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794540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4" y="121432"/>
            <a:ext cx="510032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Lưu </a:t>
            </a:r>
            <a:r>
              <a:rPr spc="-5" dirty="0"/>
              <a:t>trữ cục bộ</a:t>
            </a:r>
            <a:r>
              <a:rPr spc="-49" dirty="0"/>
              <a:t> </a:t>
            </a:r>
            <a:r>
              <a:rPr dirty="0"/>
              <a:t>3-4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6646" y="880818"/>
            <a:ext cx="10968144" cy="2726972"/>
          </a:xfrm>
          <a:prstGeom prst="rect">
            <a:avLst/>
          </a:prstGeom>
        </p:spPr>
        <p:txBody>
          <a:bodyPr vert="horz" wrap="square" lIns="0" tIns="83891" rIns="0" bIns="0" rtlCol="0">
            <a:spAutoFit/>
          </a:bodyPr>
          <a:lstStyle/>
          <a:p>
            <a:pPr marL="341610" indent="-326493">
              <a:spcBef>
                <a:spcPts val="659"/>
              </a:spcBef>
              <a:buClr>
                <a:srgbClr val="AC1317"/>
              </a:buClr>
              <a:buFont typeface="Wingdings"/>
              <a:buChar char=""/>
              <a:tabLst>
                <a:tab pos="341610" algn="l"/>
                <a:tab pos="342364" algn="l"/>
              </a:tabLst>
            </a:pPr>
            <a:r>
              <a:rPr sz="1600" spc="-5" dirty="0">
                <a:latin typeface="Courier New"/>
                <a:cs typeface="Courier New"/>
              </a:rPr>
              <a:t>&lt;/script&gt;</a:t>
            </a:r>
            <a:endParaRPr sz="1600" dirty="0">
              <a:latin typeface="Courier New"/>
              <a:cs typeface="Courier New"/>
            </a:endParaRPr>
          </a:p>
          <a:p>
            <a:pPr marL="305332">
              <a:spcBef>
                <a:spcPts val="543"/>
              </a:spcBef>
            </a:pPr>
            <a:r>
              <a:rPr sz="1600" spc="-5" dirty="0">
                <a:latin typeface="Courier New"/>
                <a:cs typeface="Courier New"/>
              </a:rPr>
              <a:t>&lt;/head&gt;</a:t>
            </a:r>
            <a:endParaRPr sz="1600" dirty="0">
              <a:latin typeface="Courier New"/>
              <a:cs typeface="Courier New"/>
            </a:endParaRPr>
          </a:p>
          <a:p>
            <a:pPr marL="268299">
              <a:spcBef>
                <a:spcPts val="399"/>
              </a:spcBef>
            </a:pPr>
            <a:r>
              <a:rPr sz="1600" spc="-5" dirty="0">
                <a:latin typeface="Courier New"/>
                <a:cs typeface="Courier New"/>
              </a:rPr>
              <a:t>&lt;body&gt;</a:t>
            </a:r>
            <a:endParaRPr sz="1600" dirty="0">
              <a:latin typeface="Courier New"/>
              <a:cs typeface="Courier New"/>
            </a:endParaRPr>
          </a:p>
          <a:p>
            <a:pPr marR="2269585" algn="ctr">
              <a:spcBef>
                <a:spcPts val="399"/>
              </a:spcBef>
            </a:pPr>
            <a:r>
              <a:rPr sz="1600" spc="-5" dirty="0">
                <a:latin typeface="Courier New"/>
                <a:cs typeface="Courier New"/>
              </a:rPr>
              <a:t>&lt;form method=”get”</a:t>
            </a:r>
            <a:r>
              <a:rPr sz="1600" spc="-24" dirty="0">
                <a:latin typeface="Courier New"/>
                <a:cs typeface="Courier New"/>
              </a:rPr>
              <a:t> </a:t>
            </a:r>
            <a:r>
              <a:rPr sz="1600" spc="-11" dirty="0">
                <a:latin typeface="Courier New"/>
                <a:cs typeface="Courier New"/>
              </a:rPr>
              <a:t>action=”success.html”&gt;</a:t>
            </a:r>
            <a:endParaRPr sz="1600" dirty="0">
              <a:latin typeface="Courier New"/>
              <a:cs typeface="Courier New"/>
            </a:endParaRPr>
          </a:p>
          <a:p>
            <a:pPr marL="268299" marR="6047" indent="507879">
              <a:lnSpc>
                <a:spcPct val="70000"/>
              </a:lnSpc>
              <a:spcBef>
                <a:spcPts val="1004"/>
              </a:spcBef>
            </a:pPr>
            <a:r>
              <a:rPr sz="1600" spc="-5" dirty="0">
                <a:latin typeface="Courier New"/>
                <a:cs typeface="Courier New"/>
              </a:rPr>
              <a:t>Username: &lt;input type=”text” id=”username” </a:t>
            </a:r>
            <a:r>
              <a:rPr sz="1600" spc="-11" dirty="0">
                <a:latin typeface="Courier New"/>
                <a:cs typeface="Courier New"/>
              </a:rPr>
              <a:t>value=”” </a:t>
            </a:r>
            <a:r>
              <a:rPr sz="1600" spc="-5" dirty="0">
                <a:latin typeface="Courier New"/>
                <a:cs typeface="Courier New"/>
              </a:rPr>
              <a:t>size=”</a:t>
            </a:r>
            <a:r>
              <a:rPr sz="1600" spc="-5" dirty="0" smtClean="0">
                <a:latin typeface="Courier New"/>
                <a:cs typeface="Courier New"/>
              </a:rPr>
              <a:t>20”  </a:t>
            </a:r>
            <a:r>
              <a:rPr sz="1600" spc="-5" dirty="0" err="1" smtClean="0">
                <a:latin typeface="Courier New"/>
                <a:cs typeface="Courier New"/>
              </a:rPr>
              <a:t>onblur</a:t>
            </a:r>
            <a:r>
              <a:rPr sz="1600" spc="-5" dirty="0">
                <a:latin typeface="Courier New"/>
                <a:cs typeface="Courier New"/>
              </a:rPr>
              <a:t>=”store()”/&gt;</a:t>
            </a:r>
            <a:endParaRPr sz="1600" dirty="0">
              <a:latin typeface="Courier New"/>
              <a:cs typeface="Courier New"/>
            </a:endParaRPr>
          </a:p>
          <a:p>
            <a:pPr marL="776935">
              <a:spcBef>
                <a:spcPts val="399"/>
              </a:spcBef>
            </a:pPr>
            <a:r>
              <a:rPr sz="1600" spc="-5" dirty="0">
                <a:latin typeface="Courier New"/>
                <a:cs typeface="Courier New"/>
              </a:rPr>
              <a:t>&lt;input type=”submit”</a:t>
            </a:r>
            <a:r>
              <a:rPr sz="1600" spc="-41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value=”Submit”/&gt;</a:t>
            </a:r>
            <a:endParaRPr sz="1600" dirty="0">
              <a:latin typeface="Courier New"/>
              <a:cs typeface="Courier New"/>
            </a:endParaRPr>
          </a:p>
          <a:p>
            <a:pPr marL="776935">
              <a:spcBef>
                <a:spcPts val="399"/>
              </a:spcBef>
            </a:pPr>
            <a:r>
              <a:rPr sz="1600" spc="-5" dirty="0">
                <a:latin typeface="Courier New"/>
                <a:cs typeface="Courier New"/>
              </a:rPr>
              <a:t>&lt;input type=”reset” Value=”Cancel”</a:t>
            </a:r>
            <a:r>
              <a:rPr sz="1600" spc="-114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onclick=”cancel_store</a:t>
            </a:r>
            <a:r>
              <a:rPr sz="1600" spc="-5" dirty="0">
                <a:latin typeface="Courier New"/>
                <a:cs typeface="Courier New"/>
              </a:rPr>
              <a:t>()”/&gt;</a:t>
            </a:r>
            <a:endParaRPr sz="1600" dirty="0">
              <a:latin typeface="Courier New"/>
              <a:cs typeface="Courier New"/>
            </a:endParaRPr>
          </a:p>
          <a:p>
            <a:pPr marL="305332">
              <a:spcBef>
                <a:spcPts val="404"/>
              </a:spcBef>
            </a:pPr>
            <a:r>
              <a:rPr sz="1600" spc="-5" dirty="0">
                <a:latin typeface="Courier New"/>
                <a:cs typeface="Courier New"/>
              </a:rPr>
              <a:t>&lt;/body&gt;</a:t>
            </a:r>
            <a:endParaRPr sz="1600" dirty="0">
              <a:latin typeface="Courier New"/>
              <a:cs typeface="Courier New"/>
            </a:endParaRPr>
          </a:p>
          <a:p>
            <a:pPr marL="50635">
              <a:spcBef>
                <a:spcPts val="399"/>
              </a:spcBef>
            </a:pPr>
            <a:r>
              <a:rPr sz="1600" spc="-5" dirty="0">
                <a:latin typeface="Courier New"/>
                <a:cs typeface="Courier New"/>
              </a:rPr>
              <a:t>&lt;/html&gt;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18468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4" y="121432"/>
            <a:ext cx="510032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Lưu </a:t>
            </a:r>
            <a:r>
              <a:rPr spc="-5" dirty="0"/>
              <a:t>trữ cục bộ</a:t>
            </a:r>
            <a:r>
              <a:rPr spc="-49" dirty="0"/>
              <a:t> </a:t>
            </a:r>
            <a:r>
              <a:rPr dirty="0"/>
              <a:t>4-4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74320" y="825754"/>
            <a:ext cx="11510010" cy="4597518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349166">
              <a:spcBef>
                <a:spcPts val="1495"/>
              </a:spcBef>
            </a:pPr>
            <a:r>
              <a:rPr sz="1600" spc="-5" dirty="0">
                <a:latin typeface="Courier New"/>
                <a:cs typeface="Courier New"/>
              </a:rPr>
              <a:t>&lt;!DOCTYPE</a:t>
            </a:r>
            <a:r>
              <a:rPr sz="1600" spc="-11" dirty="0">
                <a:latin typeface="Courier New"/>
                <a:cs typeface="Courier New"/>
              </a:rPr>
              <a:t> html&gt;</a:t>
            </a:r>
            <a:endParaRPr sz="1600" dirty="0">
              <a:latin typeface="Courier New"/>
              <a:cs typeface="Courier New"/>
            </a:endParaRPr>
          </a:p>
          <a:p>
            <a:pPr marL="349166">
              <a:spcBef>
                <a:spcPts val="399"/>
              </a:spcBef>
            </a:pPr>
            <a:r>
              <a:rPr sz="1600" spc="-5" dirty="0">
                <a:latin typeface="Courier New"/>
                <a:cs typeface="Courier New"/>
              </a:rPr>
              <a:t>&lt;head&gt;</a:t>
            </a:r>
            <a:endParaRPr sz="1600" dirty="0">
              <a:latin typeface="Courier New"/>
              <a:cs typeface="Courier New"/>
            </a:endParaRPr>
          </a:p>
          <a:p>
            <a:pPr marL="603105">
              <a:spcBef>
                <a:spcPts val="399"/>
              </a:spcBef>
            </a:pPr>
            <a:r>
              <a:rPr sz="1600" spc="-5" dirty="0">
                <a:latin typeface="Courier New"/>
                <a:cs typeface="Courier New"/>
              </a:rPr>
              <a:t>&lt;title&gt; </a:t>
            </a:r>
            <a:r>
              <a:rPr sz="1600" spc="-11" dirty="0">
                <a:latin typeface="Courier New"/>
                <a:cs typeface="Courier New"/>
              </a:rPr>
              <a:t>Local </a:t>
            </a:r>
            <a:r>
              <a:rPr sz="1600" spc="-5" dirty="0">
                <a:latin typeface="Courier New"/>
                <a:cs typeface="Courier New"/>
              </a:rPr>
              <a:t>Storage </a:t>
            </a:r>
            <a:r>
              <a:rPr sz="1600" spc="-11" dirty="0">
                <a:latin typeface="Courier New"/>
                <a:cs typeface="Courier New"/>
              </a:rPr>
              <a:t>&lt;/title&gt;</a:t>
            </a:r>
            <a:endParaRPr sz="1600" dirty="0">
              <a:latin typeface="Courier New"/>
              <a:cs typeface="Courier New"/>
            </a:endParaRPr>
          </a:p>
          <a:p>
            <a:pPr marL="603105">
              <a:spcBef>
                <a:spcPts val="404"/>
              </a:spcBef>
            </a:pPr>
            <a:r>
              <a:rPr sz="1600" spc="-5" dirty="0">
                <a:latin typeface="Courier New"/>
                <a:cs typeface="Courier New"/>
              </a:rPr>
              <a:t>&lt;script&gt;</a:t>
            </a:r>
            <a:endParaRPr sz="1600" dirty="0">
              <a:latin typeface="Courier New"/>
              <a:cs typeface="Courier New"/>
            </a:endParaRPr>
          </a:p>
          <a:p>
            <a:pPr marL="856291">
              <a:spcBef>
                <a:spcPts val="399"/>
              </a:spcBef>
            </a:pPr>
            <a:r>
              <a:rPr sz="1600" spc="-11" dirty="0">
                <a:latin typeface="Courier New"/>
                <a:cs typeface="Courier New"/>
              </a:rPr>
              <a:t>function </a:t>
            </a:r>
            <a:r>
              <a:rPr sz="1600" spc="-5" dirty="0">
                <a:latin typeface="Courier New"/>
                <a:cs typeface="Courier New"/>
              </a:rPr>
              <a:t>print()</a:t>
            </a:r>
            <a:r>
              <a:rPr sz="1600" spc="-24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{</a:t>
            </a:r>
          </a:p>
          <a:p>
            <a:pPr marL="1110987" marR="6047">
              <a:lnSpc>
                <a:spcPct val="120000"/>
              </a:lnSpc>
            </a:pPr>
            <a:r>
              <a:rPr sz="1600" spc="-5" dirty="0">
                <a:latin typeface="Courier New"/>
                <a:cs typeface="Courier New"/>
              </a:rPr>
              <a:t>var username </a:t>
            </a:r>
            <a:r>
              <a:rPr sz="1600" dirty="0">
                <a:latin typeface="Courier New"/>
                <a:cs typeface="Courier New"/>
              </a:rPr>
              <a:t>= </a:t>
            </a:r>
            <a:r>
              <a:rPr sz="1600" spc="-11" dirty="0">
                <a:latin typeface="Courier New"/>
                <a:cs typeface="Courier New"/>
              </a:rPr>
              <a:t>localStorage.getItem(‘username’);  document.getElementById(‘lblMsg’).innerHTML</a:t>
            </a:r>
            <a:r>
              <a:rPr sz="1600" spc="-11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= </a:t>
            </a:r>
            <a:r>
              <a:rPr sz="1600" spc="-5" dirty="0">
                <a:latin typeface="Courier New"/>
                <a:cs typeface="Courier New"/>
              </a:rPr>
              <a:t>‘Username: is</a:t>
            </a:r>
            <a:r>
              <a:rPr sz="1600" spc="125" dirty="0">
                <a:latin typeface="Courier New"/>
                <a:cs typeface="Courier New"/>
              </a:rPr>
              <a:t> </a:t>
            </a:r>
            <a:r>
              <a:rPr sz="1600" spc="-11" dirty="0">
                <a:latin typeface="Courier New"/>
                <a:cs typeface="Courier New"/>
              </a:rPr>
              <a:t>&lt;b</a:t>
            </a:r>
            <a:r>
              <a:rPr sz="1600" spc="-11" dirty="0" smtClean="0">
                <a:latin typeface="Courier New"/>
                <a:cs typeface="Courier New"/>
              </a:rPr>
              <a:t>&gt;’+</a:t>
            </a:r>
            <a:r>
              <a:rPr sz="1600" spc="-5" dirty="0" smtClean="0">
                <a:latin typeface="Courier New"/>
                <a:cs typeface="Courier New"/>
              </a:rPr>
              <a:t>username+’&lt;/b&gt;’;</a:t>
            </a:r>
            <a:endParaRPr sz="1600" dirty="0" smtClean="0">
              <a:latin typeface="Courier New"/>
              <a:cs typeface="Courier New"/>
            </a:endParaRPr>
          </a:p>
          <a:p>
            <a:pPr marL="856291">
              <a:spcBef>
                <a:spcPts val="399"/>
              </a:spcBef>
            </a:pPr>
            <a:r>
              <a:rPr sz="1600" dirty="0" smtClean="0">
                <a:latin typeface="Courier New"/>
                <a:cs typeface="Courier New"/>
              </a:rPr>
              <a:t>}</a:t>
            </a:r>
            <a:endParaRPr sz="1600" dirty="0">
              <a:latin typeface="Courier New"/>
              <a:cs typeface="Courier New"/>
            </a:endParaRPr>
          </a:p>
          <a:p>
            <a:pPr marL="603105">
              <a:spcBef>
                <a:spcPts val="399"/>
              </a:spcBef>
            </a:pPr>
            <a:r>
              <a:rPr sz="1600" spc="-5" dirty="0">
                <a:latin typeface="Courier New"/>
                <a:cs typeface="Courier New"/>
              </a:rPr>
              <a:t>&lt;/script&gt;</a:t>
            </a:r>
            <a:endParaRPr sz="1600" dirty="0">
              <a:latin typeface="Courier New"/>
              <a:cs typeface="Courier New"/>
            </a:endParaRPr>
          </a:p>
          <a:p>
            <a:pPr marL="349166">
              <a:spcBef>
                <a:spcPts val="404"/>
              </a:spcBef>
            </a:pPr>
            <a:r>
              <a:rPr sz="1600" spc="-5" dirty="0">
                <a:latin typeface="Courier New"/>
                <a:cs typeface="Courier New"/>
              </a:rPr>
              <a:t>&lt;/head&gt;</a:t>
            </a:r>
            <a:endParaRPr sz="1600" dirty="0">
              <a:latin typeface="Courier New"/>
              <a:cs typeface="Courier New"/>
            </a:endParaRPr>
          </a:p>
          <a:p>
            <a:pPr marL="349166">
              <a:spcBef>
                <a:spcPts val="399"/>
              </a:spcBef>
            </a:pPr>
            <a:r>
              <a:rPr sz="1600" spc="-5" dirty="0">
                <a:latin typeface="Courier New"/>
                <a:cs typeface="Courier New"/>
              </a:rPr>
              <a:t>&lt;body</a:t>
            </a:r>
            <a:r>
              <a:rPr sz="1600" spc="-11" dirty="0">
                <a:latin typeface="Courier New"/>
                <a:cs typeface="Courier New"/>
              </a:rPr>
              <a:t> onload</a:t>
            </a:r>
            <a:r>
              <a:rPr sz="1600" spc="-11" dirty="0">
                <a:latin typeface="Courier New"/>
                <a:cs typeface="Courier New"/>
              </a:rPr>
              <a:t>=”print()”&gt;</a:t>
            </a:r>
            <a:endParaRPr sz="1600" dirty="0">
              <a:latin typeface="Courier New"/>
              <a:cs typeface="Courier New"/>
            </a:endParaRPr>
          </a:p>
          <a:p>
            <a:pPr marL="603105">
              <a:spcBef>
                <a:spcPts val="399"/>
              </a:spcBef>
            </a:pPr>
            <a:r>
              <a:rPr sz="1600" spc="-5" dirty="0">
                <a:latin typeface="Courier New"/>
                <a:cs typeface="Courier New"/>
              </a:rPr>
              <a:t>&lt;label </a:t>
            </a:r>
            <a:r>
              <a:rPr sz="1600" spc="-11" dirty="0">
                <a:latin typeface="Courier New"/>
                <a:cs typeface="Courier New"/>
              </a:rPr>
              <a:t>id=”lblMsg”&gt;&lt;/label&gt;&lt;br</a:t>
            </a:r>
            <a:r>
              <a:rPr sz="1600" spc="-11" dirty="0">
                <a:latin typeface="Courier New"/>
                <a:cs typeface="Courier New"/>
              </a:rPr>
              <a:t>&gt;</a:t>
            </a:r>
            <a:endParaRPr sz="1600" dirty="0">
              <a:latin typeface="Courier New"/>
              <a:cs typeface="Courier New"/>
            </a:endParaRPr>
          </a:p>
          <a:p>
            <a:pPr marL="349166">
              <a:spcBef>
                <a:spcPts val="399"/>
              </a:spcBef>
            </a:pPr>
            <a:r>
              <a:rPr sz="1600" spc="-5" dirty="0">
                <a:latin typeface="Courier New"/>
                <a:cs typeface="Courier New"/>
              </a:rPr>
              <a:t>&lt;/body&gt;</a:t>
            </a:r>
            <a:endParaRPr sz="1600" dirty="0">
              <a:latin typeface="Courier New"/>
              <a:cs typeface="Courier New"/>
            </a:endParaRPr>
          </a:p>
          <a:p>
            <a:pPr marL="349166">
              <a:spcBef>
                <a:spcPts val="404"/>
              </a:spcBef>
            </a:pPr>
            <a:r>
              <a:rPr sz="1600" spc="-5" dirty="0">
                <a:latin typeface="Courier New"/>
                <a:cs typeface="Courier New"/>
              </a:rPr>
              <a:t>&lt;/html&gt;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24602" y="4276727"/>
            <a:ext cx="5029704" cy="933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5379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386" y="118638"/>
            <a:ext cx="810429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Lập </a:t>
            </a:r>
            <a:r>
              <a:rPr spc="-5" dirty="0"/>
              <a:t>chỉ mục </a:t>
            </a:r>
            <a:r>
              <a:rPr spc="-19" dirty="0"/>
              <a:t>Database </a:t>
            </a:r>
            <a:r>
              <a:rPr spc="-5" dirty="0"/>
              <a:t>API</a:t>
            </a:r>
            <a:r>
              <a:rPr spc="-49" dirty="0"/>
              <a:t> </a:t>
            </a:r>
            <a:r>
              <a:rPr spc="-5" dirty="0"/>
              <a:t>1-3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5966" y="1274064"/>
            <a:ext cx="11338560" cy="68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5966" y="1987294"/>
            <a:ext cx="11338560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3120" y="1422019"/>
            <a:ext cx="10767654" cy="1118128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sở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liệu là một tập hợp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tổ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chức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liệu.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5114">
              <a:spcBef>
                <a:spcPts val="1381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sở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liệu quan hệ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liệu dưới dạng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bảng.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5966" y="2721864"/>
            <a:ext cx="11338560" cy="685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5966" y="3483865"/>
            <a:ext cx="11338560" cy="685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5966" y="4215384"/>
            <a:ext cx="11462511" cy="7863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3120" y="2870073"/>
            <a:ext cx="10942321" cy="2015809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Một bảng bao </a:t>
            </a:r>
            <a:r>
              <a:rPr spc="-11" dirty="0">
                <a:latin typeface="Arial"/>
                <a:cs typeface="Arial"/>
              </a:rPr>
              <a:t>gồm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hàng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cột được 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spc="-5" dirty="0">
                <a:latin typeface="Arial"/>
                <a:cs typeface="Arial"/>
              </a:rPr>
              <a:t>để lưu </a:t>
            </a:r>
            <a:r>
              <a:rPr dirty="0">
                <a:latin typeface="Arial"/>
                <a:cs typeface="Arial"/>
              </a:rPr>
              <a:t>trữ </a:t>
            </a:r>
            <a:r>
              <a:rPr spc="-5" dirty="0">
                <a:latin typeface="Arial"/>
                <a:cs typeface="Arial"/>
              </a:rPr>
              <a:t>dữ</a:t>
            </a:r>
            <a:r>
              <a:rPr spc="119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liệu.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5114">
              <a:spcBef>
                <a:spcPts val="1834"/>
              </a:spcBef>
            </a:pPr>
            <a:r>
              <a:rPr dirty="0">
                <a:latin typeface="Arial"/>
                <a:cs typeface="Arial"/>
              </a:rPr>
              <a:t>Sự </a:t>
            </a:r>
            <a:r>
              <a:rPr spc="-11" dirty="0">
                <a:latin typeface="Arial"/>
                <a:cs typeface="Arial"/>
              </a:rPr>
              <a:t>hiện </a:t>
            </a:r>
            <a:r>
              <a:rPr spc="-5" dirty="0">
                <a:latin typeface="Arial"/>
                <a:cs typeface="Arial"/>
              </a:rPr>
              <a:t>diện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5" dirty="0">
                <a:latin typeface="Arial"/>
                <a:cs typeface="Arial"/>
              </a:rPr>
              <a:t>dữ liệu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5" dirty="0">
                <a:latin typeface="Arial"/>
                <a:cs typeface="Arial"/>
              </a:rPr>
              <a:t>một bảng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ở </a:t>
            </a:r>
            <a:r>
              <a:rPr spc="-11" dirty="0">
                <a:latin typeface="Arial"/>
                <a:cs typeface="Arial"/>
              </a:rPr>
              <a:t>dạng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bản</a:t>
            </a:r>
            <a:r>
              <a:rPr spc="71" dirty="0">
                <a:latin typeface="Arial"/>
                <a:cs typeface="Arial"/>
              </a:rPr>
              <a:t> </a:t>
            </a:r>
            <a:r>
              <a:rPr spc="-11" dirty="0" err="1">
                <a:latin typeface="Arial"/>
                <a:cs typeface="Arial"/>
              </a:rPr>
              <a:t>ghi</a:t>
            </a:r>
            <a:r>
              <a:rPr spc="-11" dirty="0" smtClean="0">
                <a:latin typeface="Arial"/>
                <a:cs typeface="Arial"/>
              </a:rPr>
              <a:t>.</a:t>
            </a:r>
            <a:endParaRPr lang="en-US" spc="-11" dirty="0" smtClean="0">
              <a:latin typeface="Arial"/>
              <a:cs typeface="Arial"/>
            </a:endParaRPr>
          </a:p>
          <a:p>
            <a:pPr marL="15114" marR="6047">
              <a:lnSpc>
                <a:spcPts val="2225"/>
              </a:lnSpc>
            </a:pPr>
            <a:endParaRPr lang="en-US" sz="3300" dirty="0">
              <a:latin typeface="Times New Roman"/>
              <a:cs typeface="Times New Roman"/>
            </a:endParaRPr>
          </a:p>
          <a:p>
            <a:pPr marL="15114" marR="6047">
              <a:lnSpc>
                <a:spcPts val="2225"/>
              </a:lnSpc>
            </a:pPr>
            <a:r>
              <a:rPr dirty="0" smtClean="0">
                <a:latin typeface="Arial"/>
                <a:cs typeface="Arial"/>
              </a:rPr>
              <a:t>HTML5 </a:t>
            </a:r>
            <a:r>
              <a:rPr spc="-5" dirty="0">
                <a:latin typeface="Arial"/>
                <a:cs typeface="Arial"/>
              </a:rPr>
              <a:t>đã giới thiệu một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-19" dirty="0">
                <a:latin typeface="Arial"/>
                <a:cs typeface="Arial"/>
              </a:rPr>
              <a:t>Web </a:t>
            </a:r>
            <a:r>
              <a:rPr spc="-5" dirty="0">
                <a:latin typeface="Arial"/>
                <a:cs typeface="Arial"/>
              </a:rPr>
              <a:t>Storage </a:t>
            </a:r>
            <a:r>
              <a:rPr dirty="0">
                <a:latin typeface="Arial"/>
                <a:cs typeface="Arial"/>
              </a:rPr>
              <a:t>API </a:t>
            </a:r>
            <a:r>
              <a:rPr spc="-5" dirty="0">
                <a:latin typeface="Arial"/>
                <a:cs typeface="Arial"/>
              </a:rPr>
              <a:t>mới mà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5" dirty="0">
                <a:latin typeface="Arial"/>
                <a:cs typeface="Arial"/>
              </a:rPr>
              <a:t>lưu </a:t>
            </a:r>
            <a:r>
              <a:rPr spc="-11" dirty="0">
                <a:latin typeface="Arial"/>
                <a:cs typeface="Arial"/>
              </a:rPr>
              <a:t>trữWeb </a:t>
            </a:r>
            <a:r>
              <a:rPr spc="-5" dirty="0">
                <a:latin typeface="Arial"/>
                <a:cs typeface="Arial"/>
              </a:rPr>
              <a:t>databases  </a:t>
            </a:r>
            <a:r>
              <a:rPr dirty="0">
                <a:latin typeface="Arial"/>
                <a:cs typeface="Arial"/>
              </a:rPr>
              <a:t>cục </a:t>
            </a:r>
            <a:r>
              <a:rPr spc="-5" dirty="0">
                <a:latin typeface="Arial"/>
                <a:cs typeface="Arial"/>
              </a:rPr>
              <a:t>bộ dưới máy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11" dirty="0">
                <a:latin typeface="Arial"/>
                <a:cs typeface="Arial"/>
              </a:rPr>
              <a:t>người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dùng</a:t>
            </a:r>
            <a:r>
              <a:rPr spc="-11" dirty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5966" y="5007864"/>
            <a:ext cx="11338560" cy="685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3120" y="5156453"/>
            <a:ext cx="10767654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databases không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giống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như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sở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liệu quan hệ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về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chức</a:t>
            </a:r>
            <a:r>
              <a:rPr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năng.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34021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248327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Mục</a:t>
            </a:r>
            <a:r>
              <a:rPr spc="-84" dirty="0"/>
              <a:t> </a:t>
            </a:r>
            <a:r>
              <a:rPr spc="-5" dirty="0"/>
              <a:t>tiêu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52026" y="833984"/>
            <a:ext cx="10209107" cy="4432921"/>
          </a:xfrm>
          <a:prstGeom prst="rect">
            <a:avLst/>
          </a:prstGeom>
        </p:spPr>
        <p:txBody>
          <a:bodyPr vert="horz" wrap="square" lIns="0" tIns="41569" rIns="0" bIns="0" rtlCol="0">
            <a:spAutoFit/>
          </a:bodyPr>
          <a:lstStyle/>
          <a:p>
            <a:pPr marL="341610" indent="-326493">
              <a:spcBef>
                <a:spcPts val="328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</a:t>
            </a:r>
            <a:r>
              <a:rPr sz="2400" dirty="0">
                <a:latin typeface="Calibri"/>
                <a:cs typeface="Calibri"/>
              </a:rPr>
              <a:t>về </a:t>
            </a:r>
            <a:r>
              <a:rPr sz="2400" spc="11" dirty="0">
                <a:latin typeface="Calibri"/>
                <a:cs typeface="Calibri"/>
              </a:rPr>
              <a:t>lưu trữ </a:t>
            </a:r>
            <a:r>
              <a:rPr sz="2400" spc="5" dirty="0">
                <a:latin typeface="Calibri"/>
                <a:cs typeface="Calibri"/>
              </a:rPr>
              <a:t>web </a:t>
            </a:r>
            <a:r>
              <a:rPr sz="2400" dirty="0">
                <a:latin typeface="Calibri"/>
                <a:cs typeface="Calibri"/>
              </a:rPr>
              <a:t>trong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HTML5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</a:t>
            </a:r>
            <a:r>
              <a:rPr sz="2400" dirty="0">
                <a:latin typeface="Calibri"/>
                <a:cs typeface="Calibri"/>
              </a:rPr>
              <a:t>về </a:t>
            </a:r>
            <a:r>
              <a:rPr sz="2400" spc="11" dirty="0">
                <a:latin typeface="Calibri"/>
                <a:cs typeface="Calibri"/>
              </a:rPr>
              <a:t>lưu trữ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session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</a:t>
            </a:r>
            <a:r>
              <a:rPr sz="2400" spc="11" dirty="0">
                <a:latin typeface="Calibri"/>
                <a:cs typeface="Calibri"/>
              </a:rPr>
              <a:t>thích </a:t>
            </a:r>
            <a:r>
              <a:rPr sz="2400" dirty="0">
                <a:latin typeface="Calibri"/>
                <a:cs typeface="Calibri"/>
              </a:rPr>
              <a:t>về </a:t>
            </a:r>
            <a:r>
              <a:rPr sz="2400" spc="11" dirty="0">
                <a:latin typeface="Calibri"/>
                <a:cs typeface="Calibri"/>
              </a:rPr>
              <a:t>lưu trữ cục</a:t>
            </a:r>
            <a:r>
              <a:rPr sz="2400" spc="-19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bộ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</a:t>
            </a:r>
            <a:r>
              <a:rPr sz="2400" dirty="0">
                <a:latin typeface="Calibri"/>
                <a:cs typeface="Calibri"/>
              </a:rPr>
              <a:t>về </a:t>
            </a:r>
            <a:r>
              <a:rPr sz="2400" spc="5" dirty="0">
                <a:latin typeface="Calibri"/>
                <a:cs typeface="Calibri"/>
              </a:rPr>
              <a:t>việc </a:t>
            </a:r>
            <a:r>
              <a:rPr sz="2400" spc="11" dirty="0">
                <a:latin typeface="Calibri"/>
                <a:cs typeface="Calibri"/>
              </a:rPr>
              <a:t>đánh </a:t>
            </a:r>
            <a:r>
              <a:rPr sz="2400" spc="5" dirty="0">
                <a:latin typeface="Calibri"/>
                <a:cs typeface="Calibri"/>
              </a:rPr>
              <a:t>chỉ </a:t>
            </a:r>
            <a:r>
              <a:rPr sz="2400" spc="19" dirty="0">
                <a:latin typeface="Calibri"/>
                <a:cs typeface="Calibri"/>
              </a:rPr>
              <a:t>mục </a:t>
            </a:r>
            <a:r>
              <a:rPr sz="2400" spc="11" dirty="0">
                <a:latin typeface="Calibri"/>
                <a:cs typeface="Calibri"/>
              </a:rPr>
              <a:t>DB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API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19" dirty="0">
                <a:latin typeface="Calibri"/>
                <a:cs typeface="Calibri"/>
              </a:rPr>
              <a:t>Mô </a:t>
            </a:r>
            <a:r>
              <a:rPr sz="2400" dirty="0">
                <a:latin typeface="Calibri"/>
                <a:cs typeface="Calibri"/>
              </a:rPr>
              <a:t>tả về </a:t>
            </a:r>
            <a:r>
              <a:rPr sz="2400" spc="11" dirty="0">
                <a:latin typeface="Calibri"/>
                <a:cs typeface="Calibri"/>
              </a:rPr>
              <a:t>ứng dụng</a:t>
            </a:r>
            <a:r>
              <a:rPr sz="2400" spc="-1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gốc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</a:t>
            </a:r>
            <a:r>
              <a:rPr sz="2400" spc="11" dirty="0">
                <a:latin typeface="Calibri"/>
                <a:cs typeface="Calibri"/>
              </a:rPr>
              <a:t>thích sự khác nhau giữa </a:t>
            </a:r>
            <a:r>
              <a:rPr sz="2400" spc="5" dirty="0">
                <a:latin typeface="Calibri"/>
                <a:cs typeface="Calibri"/>
              </a:rPr>
              <a:t>các </a:t>
            </a:r>
            <a:r>
              <a:rPr sz="2400" spc="19" dirty="0">
                <a:latin typeface="Calibri"/>
                <a:cs typeface="Calibri"/>
              </a:rPr>
              <a:t>ứng </a:t>
            </a:r>
            <a:r>
              <a:rPr sz="2400" spc="11" dirty="0">
                <a:latin typeface="Calibri"/>
                <a:cs typeface="Calibri"/>
              </a:rPr>
              <a:t>dụng </a:t>
            </a:r>
            <a:r>
              <a:rPr sz="2400" spc="5" dirty="0">
                <a:latin typeface="Calibri"/>
                <a:cs typeface="Calibri"/>
              </a:rPr>
              <a:t>gốc </a:t>
            </a:r>
            <a:r>
              <a:rPr sz="2400" spc="-5" dirty="0">
                <a:latin typeface="Calibri"/>
                <a:cs typeface="Calibri"/>
              </a:rPr>
              <a:t>và </a:t>
            </a:r>
            <a:r>
              <a:rPr sz="2400" spc="19" dirty="0">
                <a:latin typeface="Calibri"/>
                <a:cs typeface="Calibri"/>
              </a:rPr>
              <a:t>ứng </a:t>
            </a:r>
            <a:r>
              <a:rPr sz="2400" spc="11" dirty="0">
                <a:latin typeface="Calibri"/>
                <a:cs typeface="Calibri"/>
              </a:rPr>
              <a:t>dụng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HTML5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6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19" dirty="0">
                <a:latin typeface="Calibri"/>
                <a:cs typeface="Calibri"/>
              </a:rPr>
              <a:t>Mô </a:t>
            </a:r>
            <a:r>
              <a:rPr sz="2400" dirty="0">
                <a:latin typeface="Calibri"/>
                <a:cs typeface="Calibri"/>
              </a:rPr>
              <a:t>tả về </a:t>
            </a:r>
            <a:r>
              <a:rPr sz="2400" spc="19" dirty="0">
                <a:latin typeface="Calibri"/>
                <a:cs typeface="Calibri"/>
              </a:rPr>
              <a:t>ưu </a:t>
            </a:r>
            <a:r>
              <a:rPr sz="2400" spc="11" dirty="0">
                <a:latin typeface="Calibri"/>
                <a:cs typeface="Calibri"/>
              </a:rPr>
              <a:t>thế của ứng dụng </a:t>
            </a:r>
            <a:r>
              <a:rPr sz="2400" spc="5" dirty="0">
                <a:latin typeface="Calibri"/>
                <a:cs typeface="Calibri"/>
              </a:rPr>
              <a:t>gốc so </a:t>
            </a:r>
            <a:r>
              <a:rPr sz="2400" dirty="0">
                <a:latin typeface="Calibri"/>
                <a:cs typeface="Calibri"/>
              </a:rPr>
              <a:t>với </a:t>
            </a:r>
            <a:r>
              <a:rPr sz="2400" spc="11" dirty="0">
                <a:latin typeface="Calibri"/>
                <a:cs typeface="Calibri"/>
              </a:rPr>
              <a:t>ứng dụng</a:t>
            </a:r>
            <a:r>
              <a:rPr sz="2400" spc="-54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HTML5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Các </a:t>
            </a:r>
            <a:r>
              <a:rPr sz="2400" spc="11" dirty="0">
                <a:latin typeface="Calibri"/>
                <a:cs typeface="Calibri"/>
              </a:rPr>
              <a:t>bước chuyển từ ứng dụng HTML5 </a:t>
            </a:r>
            <a:r>
              <a:rPr sz="2400" spc="5" dirty="0">
                <a:latin typeface="Calibri"/>
                <a:cs typeface="Calibri"/>
              </a:rPr>
              <a:t>sang </a:t>
            </a:r>
            <a:r>
              <a:rPr sz="2400" spc="11" dirty="0">
                <a:latin typeface="Calibri"/>
                <a:cs typeface="Calibri"/>
              </a:rPr>
              <a:t>ứng dụng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gốc.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6540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9789" y="118638"/>
            <a:ext cx="810429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Lập </a:t>
            </a:r>
            <a:r>
              <a:rPr spc="-5" dirty="0"/>
              <a:t>chỉ mục </a:t>
            </a:r>
            <a:r>
              <a:rPr spc="-19" dirty="0"/>
              <a:t>Database </a:t>
            </a:r>
            <a:r>
              <a:rPr spc="-5" dirty="0"/>
              <a:t>API</a:t>
            </a:r>
            <a:r>
              <a:rPr spc="-49" dirty="0"/>
              <a:t> </a:t>
            </a:r>
            <a:r>
              <a:rPr spc="-5" dirty="0"/>
              <a:t>2-3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20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10032" y="1197865"/>
            <a:ext cx="11334497" cy="1520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0032" y="2638044"/>
            <a:ext cx="11334497" cy="786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032" y="3355847"/>
            <a:ext cx="11334497" cy="7863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032" y="4070603"/>
            <a:ext cx="11334497" cy="7863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032" y="4777741"/>
            <a:ext cx="11334497" cy="14859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1495" y="1270330"/>
            <a:ext cx="10756899" cy="488839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9650">
              <a:spcBef>
                <a:spcPts val="119"/>
              </a:spcBef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Indexed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Database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API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một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đặc điểm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kỹ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thuật còn được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gọi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IndexedDB.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9650" marR="47613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Nó 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bản một đối tượng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có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để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thao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tác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phía máy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khách.</a:t>
            </a:r>
            <a:endParaRPr dirty="0">
              <a:latin typeface="Arial"/>
              <a:cs typeface="Arial"/>
            </a:endParaRPr>
          </a:p>
          <a:p>
            <a:pPr marL="19650">
              <a:lnSpc>
                <a:spcPts val="2398"/>
              </a:lnSpc>
              <a:spcBef>
                <a:spcPts val="1810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Đối tượng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chế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chính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mà đối tượng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</a:t>
            </a:r>
            <a:r>
              <a:rPr dirty="0" err="1">
                <a:solidFill>
                  <a:srgbClr val="FFFFFF"/>
                </a:solidFill>
                <a:latin typeface="Arial"/>
                <a:cs typeface="Arial"/>
              </a:rPr>
              <a:t>sở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pc="-11" dirty="0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cục bộ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quản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lý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bởi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duyệt.</a:t>
            </a:r>
            <a:endParaRPr dirty="0">
              <a:latin typeface="Arial"/>
              <a:cs typeface="Arial"/>
            </a:endParaRPr>
          </a:p>
          <a:p>
            <a:pPr marL="19650" marR="91450">
              <a:lnSpc>
                <a:spcPts val="2225"/>
              </a:lnSpc>
              <a:spcBef>
                <a:spcPts val="5"/>
              </a:spcBef>
            </a:pPr>
            <a:r>
              <a:rPr spc="-5" dirty="0" err="1" smtClean="0">
                <a:latin typeface="Arial"/>
                <a:cs typeface="Arial"/>
              </a:rPr>
              <a:t>Nó</a:t>
            </a:r>
            <a:r>
              <a:rPr spc="-5" dirty="0" smtClean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cho </a:t>
            </a:r>
            <a:r>
              <a:rPr spc="-5" dirty="0">
                <a:latin typeface="Arial"/>
                <a:cs typeface="Arial"/>
              </a:rPr>
              <a:t>phép để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5" dirty="0">
                <a:latin typeface="Arial"/>
                <a:cs typeface="Arial"/>
              </a:rPr>
              <a:t>ra một đối tượng lưu </a:t>
            </a:r>
            <a:r>
              <a:rPr dirty="0">
                <a:latin typeface="Arial"/>
                <a:cs typeface="Arial"/>
              </a:rPr>
              <a:t>trữ của </a:t>
            </a:r>
            <a:r>
              <a:rPr spc="-5" dirty="0">
                <a:latin typeface="Arial"/>
                <a:cs typeface="Arial"/>
              </a:rPr>
              <a:t>một loại hình </a:t>
            </a:r>
            <a:r>
              <a:rPr dirty="0">
                <a:latin typeface="Arial"/>
                <a:cs typeface="Arial"/>
              </a:rPr>
              <a:t>cụ </a:t>
            </a:r>
            <a:r>
              <a:rPr spc="-5" dirty="0">
                <a:latin typeface="Arial"/>
                <a:cs typeface="Arial"/>
              </a:rPr>
              <a:t>thể, trong đó  đối tượng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5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tiếp </a:t>
            </a:r>
            <a:r>
              <a:rPr spc="-5" dirty="0">
                <a:latin typeface="Arial"/>
                <a:cs typeface="Arial"/>
              </a:rPr>
              <a:t>tục lưu </a:t>
            </a:r>
            <a:r>
              <a:rPr dirty="0">
                <a:latin typeface="Arial"/>
                <a:cs typeface="Arial"/>
              </a:rPr>
              <a:t>trữ sử </a:t>
            </a:r>
            <a:r>
              <a:rPr spc="-11" dirty="0">
                <a:latin typeface="Arial"/>
                <a:cs typeface="Arial"/>
              </a:rPr>
              <a:t>dụng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JavaScript.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9650" marR="49124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IndexedDB </a:t>
            </a:r>
            <a:r>
              <a:rPr dirty="0">
                <a:latin typeface="Arial"/>
                <a:cs typeface="Arial"/>
              </a:rPr>
              <a:t>cho </a:t>
            </a:r>
            <a:r>
              <a:rPr spc="-5" dirty="0">
                <a:latin typeface="Arial"/>
                <a:cs typeface="Arial"/>
              </a:rPr>
              <a:t>phép để tạo ra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ứng dụng </a:t>
            </a:r>
            <a:r>
              <a:rPr spc="-19" dirty="0">
                <a:latin typeface="Arial"/>
                <a:cs typeface="Arial"/>
              </a:rPr>
              <a:t>web </a:t>
            </a:r>
            <a:r>
              <a:rPr dirty="0">
                <a:latin typeface="Arial"/>
                <a:cs typeface="Arial"/>
              </a:rPr>
              <a:t>với khả </a:t>
            </a:r>
            <a:r>
              <a:rPr spc="-5" dirty="0">
                <a:latin typeface="Arial"/>
                <a:cs typeface="Arial"/>
              </a:rPr>
              <a:t>năng </a:t>
            </a:r>
            <a:r>
              <a:rPr dirty="0">
                <a:latin typeface="Arial"/>
                <a:cs typeface="Arial"/>
              </a:rPr>
              <a:t>truy vấn </a:t>
            </a:r>
            <a:r>
              <a:rPr spc="-11" dirty="0">
                <a:latin typeface="Arial"/>
                <a:cs typeface="Arial"/>
              </a:rPr>
              <a:t>phong  </a:t>
            </a:r>
            <a:r>
              <a:rPr spc="-5" dirty="0">
                <a:latin typeface="Arial"/>
                <a:cs typeface="Arial"/>
              </a:rPr>
              <a:t>phú </a:t>
            </a:r>
            <a:r>
              <a:rPr dirty="0">
                <a:latin typeface="Arial"/>
                <a:cs typeface="Arial"/>
              </a:rPr>
              <a:t>và có </a:t>
            </a:r>
            <a:r>
              <a:rPr spc="-5" dirty="0">
                <a:latin typeface="Arial"/>
                <a:cs typeface="Arial"/>
              </a:rPr>
              <a:t>thể làm việc </a:t>
            </a:r>
            <a:r>
              <a:rPr dirty="0">
                <a:latin typeface="Arial"/>
                <a:cs typeface="Arial"/>
              </a:rPr>
              <a:t>cả </a:t>
            </a:r>
            <a:r>
              <a:rPr spc="-11" dirty="0">
                <a:latin typeface="Arial"/>
                <a:cs typeface="Arial"/>
              </a:rPr>
              <a:t>online </a:t>
            </a:r>
            <a:r>
              <a:rPr dirty="0">
                <a:latin typeface="Arial"/>
                <a:cs typeface="Arial"/>
              </a:rPr>
              <a:t>và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offline.</a:t>
            </a:r>
            <a:endParaRPr dirty="0">
              <a:latin typeface="Arial"/>
              <a:cs typeface="Arial"/>
            </a:endParaRPr>
          </a:p>
          <a:p>
            <a:pPr marL="19650"/>
            <a:r>
              <a:rPr spc="-5" dirty="0" err="1" smtClean="0">
                <a:solidFill>
                  <a:srgbClr val="FFFFFF"/>
                </a:solidFill>
                <a:latin typeface="Arial"/>
                <a:cs typeface="Arial"/>
              </a:rPr>
              <a:t>IndexedDB</a:t>
            </a:r>
            <a:r>
              <a:rPr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hỗ trợ hai loại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API cụ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là, đồng bộ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không đồng</a:t>
            </a:r>
            <a:r>
              <a:rPr spc="-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bộ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65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5114" marR="6047">
              <a:lnSpc>
                <a:spcPts val="2084"/>
              </a:lnSpc>
            </a:pP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API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đồng bộ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thể được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dụng với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WebWorkers,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khi API không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đồng bộ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có 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thể được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cho các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ứng dụng</a:t>
            </a:r>
            <a:r>
              <a:rPr sz="1900" spc="-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9" dirty="0">
                <a:solidFill>
                  <a:srgbClr val="FFFFFF"/>
                </a:solidFill>
                <a:latin typeface="Arial"/>
                <a:cs typeface="Arial"/>
              </a:rPr>
              <a:t>Web.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0907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14095" y="867922"/>
            <a:ext cx="11330433" cy="815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6128" y="1624330"/>
            <a:ext cx="11413744" cy="859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0842" y="990584"/>
            <a:ext cx="10896601" cy="1923865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705893">
              <a:lnSpc>
                <a:spcPts val="2225"/>
              </a:lnSpc>
              <a:spcBef>
                <a:spcPts val="483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IndexedDB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API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thực hiện bằng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sử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window.indexedDB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đối  tượng.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8139" marR="6047">
              <a:lnSpc>
                <a:spcPts val="2225"/>
              </a:lnSpc>
            </a:pP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thực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đối tượng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IndexedDB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tiền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tố 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mình.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dụ, trình 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Chrome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tiền tố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webkit,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khi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Mozilla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hỗ trợ-moz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tiền</a:t>
            </a:r>
            <a:r>
              <a:rPr spc="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tố.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63526" indent="-327250">
              <a:buClr>
                <a:srgbClr val="AC1317"/>
              </a:buClr>
              <a:buSzPct val="151351"/>
              <a:buFont typeface="Wingdings"/>
              <a:buChar char=""/>
              <a:tabLst>
                <a:tab pos="364283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trình duyệt </a:t>
            </a:r>
            <a:r>
              <a:rPr spc="5" dirty="0">
                <a:latin typeface="Calibri"/>
                <a:cs typeface="Calibri"/>
              </a:rPr>
              <a:t>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các API</a:t>
            </a:r>
            <a:r>
              <a:rPr spc="-17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IndexedDB.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9789" y="118638"/>
            <a:ext cx="810429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Lập </a:t>
            </a:r>
            <a:r>
              <a:rPr spc="-5" dirty="0"/>
              <a:t>chỉ mục </a:t>
            </a:r>
            <a:r>
              <a:rPr spc="-19" dirty="0"/>
              <a:t>Database </a:t>
            </a:r>
            <a:r>
              <a:rPr spc="-5" dirty="0"/>
              <a:t>API</a:t>
            </a:r>
            <a:r>
              <a:rPr spc="-49" dirty="0"/>
              <a:t> </a:t>
            </a:r>
            <a:r>
              <a:rPr spc="-5" dirty="0"/>
              <a:t>3-3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21</a:t>
            </a:fld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337" y="3098483"/>
            <a:ext cx="7097609" cy="2810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083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388" y="118638"/>
            <a:ext cx="5108788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30" dirty="0"/>
              <a:t>IndexedDB </a:t>
            </a:r>
            <a:r>
              <a:rPr spc="-5" dirty="0"/>
              <a:t>API</a:t>
            </a:r>
            <a:r>
              <a:rPr spc="-24" dirty="0"/>
              <a:t> </a:t>
            </a:r>
            <a:r>
              <a:rPr spc="-5" dirty="0"/>
              <a:t>1-2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3939" y="881438"/>
            <a:ext cx="11326367" cy="1022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9713" y="1788993"/>
            <a:ext cx="11340591" cy="786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3937" y="2503928"/>
            <a:ext cx="11340591" cy="22783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9713" y="4782314"/>
            <a:ext cx="11340591" cy="7863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9714" y="5477863"/>
            <a:ext cx="11328399" cy="1022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9019" y="646795"/>
            <a:ext cx="11004648" cy="5593322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72595" indent="-327250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3352" algn="l"/>
              </a:tabLst>
            </a:pPr>
            <a:r>
              <a:rPr dirty="0">
                <a:latin typeface="Calibri"/>
                <a:cs typeface="Calibri"/>
              </a:rPr>
              <a:t>Một số các cấu trúc cơ bản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spc="-5" dirty="0">
                <a:latin typeface="Calibri"/>
                <a:cs typeface="Calibri"/>
              </a:rPr>
              <a:t>IndexedDB </a:t>
            </a:r>
            <a:r>
              <a:rPr dirty="0">
                <a:latin typeface="Calibri"/>
                <a:cs typeface="Calibri"/>
              </a:rPr>
              <a:t>API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-1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 marL="27209" marR="16628">
              <a:lnSpc>
                <a:spcPct val="86400"/>
              </a:lnSpc>
              <a:spcBef>
                <a:spcPts val="1910"/>
              </a:spcBef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Database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sở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liệu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IndexedDB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gồm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đối tượng lưu trữ. Mỗi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sở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chứa 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tên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nguồn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gốc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cơ sở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phiên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bản trong đó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định thời gian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tồn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tại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cơ sở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liệu.</a:t>
            </a:r>
            <a:endParaRPr dirty="0">
              <a:latin typeface="Arial"/>
              <a:cs typeface="Arial"/>
            </a:endParaRPr>
          </a:p>
          <a:p>
            <a:pPr marL="15114" marR="560783">
              <a:lnSpc>
                <a:spcPts val="2225"/>
              </a:lnSpc>
              <a:spcBef>
                <a:spcPts val="1620"/>
              </a:spcBef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Object Store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- Là cơ chế chính để lưu trữ dữ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liệu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một cơ sở dữ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liệu.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Chúng được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sở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liệu dưới dạng bản</a:t>
            </a:r>
            <a:r>
              <a:rPr spc="7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ghi.</a:t>
            </a:r>
            <a:endParaRPr dirty="0">
              <a:latin typeface="Arial"/>
              <a:cs typeface="Arial"/>
            </a:endParaRPr>
          </a:p>
          <a:p>
            <a:pPr marL="15114" marR="428524">
              <a:lnSpc>
                <a:spcPts val="2225"/>
              </a:lnSpc>
              <a:spcBef>
                <a:spcPts val="2005"/>
              </a:spcBef>
            </a:pPr>
            <a:r>
              <a:rPr b="1" spc="-11" dirty="0">
                <a:solidFill>
                  <a:srgbClr val="FFFFFF"/>
                </a:solidFill>
                <a:latin typeface="Arial"/>
                <a:cs typeface="Arial"/>
              </a:rPr>
              <a:t>Keys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Mỗi bản ghi được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sở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liệu được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định bởi một  khóa duy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nhất.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9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5114"/>
            <a:r>
              <a:rPr b="1" spc="-24" dirty="0">
                <a:latin typeface="Arial"/>
                <a:cs typeface="Arial"/>
              </a:rPr>
              <a:t>Values </a:t>
            </a:r>
            <a:r>
              <a:rPr dirty="0">
                <a:latin typeface="Arial"/>
                <a:cs typeface="Arial"/>
              </a:rPr>
              <a:t>- </a:t>
            </a:r>
            <a:r>
              <a:rPr spc="-5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dữ liệu được lưu </a:t>
            </a:r>
            <a:r>
              <a:rPr dirty="0">
                <a:latin typeface="Arial"/>
                <a:cs typeface="Arial"/>
              </a:rPr>
              <a:t>trữ trong </a:t>
            </a:r>
            <a:r>
              <a:rPr spc="-5" dirty="0">
                <a:latin typeface="Arial"/>
                <a:cs typeface="Arial"/>
              </a:rPr>
              <a:t>bản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ghi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5114" marR="6047">
              <a:lnSpc>
                <a:spcPts val="2225"/>
              </a:lnSpc>
            </a:pPr>
            <a:r>
              <a:rPr b="1" spc="-5" dirty="0">
                <a:latin typeface="Arial"/>
                <a:cs typeface="Arial"/>
              </a:rPr>
              <a:t>Key Path </a:t>
            </a:r>
            <a:r>
              <a:rPr dirty="0">
                <a:latin typeface="Arial"/>
                <a:cs typeface="Arial"/>
              </a:rPr>
              <a:t>- </a:t>
            </a:r>
            <a:r>
              <a:rPr spc="-5" dirty="0">
                <a:latin typeface="Arial"/>
                <a:cs typeface="Arial"/>
              </a:rPr>
              <a:t>Là một chuỗi định </a:t>
            </a:r>
            <a:r>
              <a:rPr spc="-11" dirty="0">
                <a:latin typeface="Arial"/>
                <a:cs typeface="Arial"/>
              </a:rPr>
              <a:t>nghĩa </a:t>
            </a:r>
            <a:r>
              <a:rPr dirty="0">
                <a:latin typeface="Arial"/>
                <a:cs typeface="Arial"/>
              </a:rPr>
              <a:t>chỉ cho </a:t>
            </a:r>
            <a:r>
              <a:rPr spc="-5" dirty="0">
                <a:latin typeface="Arial"/>
                <a:cs typeface="Arial"/>
              </a:rPr>
              <a:t>trình </a:t>
            </a:r>
            <a:r>
              <a:rPr spc="-11" dirty="0">
                <a:latin typeface="Arial"/>
                <a:cs typeface="Arial"/>
              </a:rPr>
              <a:t>duyệt </a:t>
            </a:r>
            <a:r>
              <a:rPr spc="-5" dirty="0">
                <a:latin typeface="Arial"/>
                <a:cs typeface="Arial"/>
              </a:rPr>
              <a:t>nên lấy </a:t>
            </a:r>
            <a:r>
              <a:rPr dirty="0">
                <a:latin typeface="Arial"/>
                <a:cs typeface="Arial"/>
              </a:rPr>
              <a:t>khóa từ </a:t>
            </a:r>
            <a:r>
              <a:rPr spc="-5" dirty="0">
                <a:latin typeface="Arial"/>
                <a:cs typeface="Arial"/>
              </a:rPr>
              <a:t>một giá  </a:t>
            </a:r>
            <a:r>
              <a:rPr dirty="0">
                <a:latin typeface="Arial"/>
                <a:cs typeface="Arial"/>
              </a:rPr>
              <a:t>trị. </a:t>
            </a:r>
            <a:r>
              <a:rPr spc="-5" dirty="0">
                <a:latin typeface="Arial"/>
                <a:cs typeface="Arial"/>
              </a:rPr>
              <a:t>Khóa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5" dirty="0">
                <a:latin typeface="Arial"/>
                <a:cs typeface="Arial"/>
              </a:rPr>
              <a:t>một giá </a:t>
            </a:r>
            <a:r>
              <a:rPr dirty="0">
                <a:latin typeface="Arial"/>
                <a:cs typeface="Arial"/>
              </a:rPr>
              <a:t>trị có </a:t>
            </a:r>
            <a:r>
              <a:rPr spc="-5" dirty="0">
                <a:latin typeface="Arial"/>
                <a:cs typeface="Arial"/>
              </a:rPr>
              <a:t>thể được lấy trong các đối tượng lưu </a:t>
            </a:r>
            <a:r>
              <a:rPr dirty="0">
                <a:latin typeface="Arial"/>
                <a:cs typeface="Arial"/>
              </a:rPr>
              <a:t>trữ </a:t>
            </a:r>
            <a:r>
              <a:rPr spc="-5" dirty="0">
                <a:latin typeface="Arial"/>
                <a:cs typeface="Arial"/>
              </a:rPr>
              <a:t>hoặc </a:t>
            </a:r>
            <a:r>
              <a:rPr dirty="0">
                <a:latin typeface="Arial"/>
                <a:cs typeface="Arial"/>
              </a:rPr>
              <a:t>chỉ</a:t>
            </a:r>
            <a:r>
              <a:rPr spc="49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số.</a:t>
            </a:r>
          </a:p>
          <a:p>
            <a:pPr marL="15114">
              <a:lnSpc>
                <a:spcPts val="2398"/>
              </a:lnSpc>
              <a:spcBef>
                <a:spcPts val="1880"/>
              </a:spcBef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Index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từ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đối tượng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lấy</a:t>
            </a:r>
            <a:r>
              <a:rPr spc="7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 err="1" smtClean="0">
                <a:solidFill>
                  <a:srgbClr val="FFFFFF"/>
                </a:solidFill>
                <a:latin typeface="Arial"/>
                <a:cs typeface="Arial"/>
              </a:rPr>
              <a:t>dựa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dirty="0" err="1" smtClean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r>
              <a:rPr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khác mà không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phải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từ</a:t>
            </a:r>
            <a:r>
              <a:rPr spc="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4" dirty="0">
                <a:solidFill>
                  <a:srgbClr val="FFFFFF"/>
                </a:solidFill>
                <a:latin typeface="Arial"/>
                <a:cs typeface="Arial"/>
              </a:rPr>
              <a:t>key.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26452" marR="96740">
              <a:lnSpc>
                <a:spcPct val="86400"/>
              </a:lnSpc>
            </a:pPr>
            <a:r>
              <a:rPr b="1" spc="-19" dirty="0">
                <a:solidFill>
                  <a:srgbClr val="FFFFFF"/>
                </a:solidFill>
                <a:latin typeface="Arial"/>
                <a:cs typeface="Arial"/>
              </a:rPr>
              <a:t>Transaction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Hơn nữa, nhận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liệu trong 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sở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liệu được thực hiện 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bằng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giao dịch.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Mỗi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giao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dịch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chế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độ, phạm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vi, 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 danh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sách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yêu</a:t>
            </a:r>
            <a:r>
              <a:rPr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cầu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05298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5" y="118638"/>
            <a:ext cx="5108788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30" dirty="0"/>
              <a:t>IndexedDB </a:t>
            </a:r>
            <a:r>
              <a:rPr spc="-5" dirty="0"/>
              <a:t>API</a:t>
            </a:r>
            <a:r>
              <a:rPr spc="-30" dirty="0"/>
              <a:t> </a:t>
            </a:r>
            <a:r>
              <a:rPr spc="-5" dirty="0"/>
              <a:t>2-2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20191" y="1271017"/>
            <a:ext cx="11324336" cy="1022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6128" y="2212848"/>
            <a:ext cx="11328399" cy="842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8321" y="3084577"/>
            <a:ext cx="11316209" cy="1040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3277" y="1331467"/>
            <a:ext cx="10992055" cy="2351180"/>
          </a:xfrm>
          <a:prstGeom prst="rect">
            <a:avLst/>
          </a:prstGeom>
        </p:spPr>
        <p:txBody>
          <a:bodyPr vert="horz" wrap="square" lIns="0" tIns="58951" rIns="0" bIns="0" rtlCol="0">
            <a:spAutoFit/>
          </a:bodyPr>
          <a:lstStyle/>
          <a:p>
            <a:pPr marL="19650" marR="136038">
              <a:lnSpc>
                <a:spcPct val="86400"/>
              </a:lnSpc>
              <a:spcBef>
                <a:spcPts val="464"/>
              </a:spcBef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Requests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Hoạt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động,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chẳng hạn như đọc 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viết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liệu được thực hiện  bằng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yêu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cầu. Mỗi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yêu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cầu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chứa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thuộc tính, chẳng hạn 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như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flag, đối tượng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nguồn,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quả,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lỗi.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5114"/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Cursor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chế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để lấy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bản ghi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từ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sở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spc="1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liệu....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24941" marR="6047" algn="just">
              <a:lnSpc>
                <a:spcPct val="86400"/>
              </a:lnSpc>
              <a:spcBef>
                <a:spcPts val="1834"/>
              </a:spcBef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Key Range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 bản ghi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từ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đối tượng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chỉ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mục được lấy ra  bằng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khóa hoặc dãy khóa. Một loạt khóa chính dùng đển hận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dữ  liệu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miền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giới hạn quy định dựa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các</a:t>
            </a:r>
            <a:r>
              <a:rPr spc="1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khóa.</a:t>
            </a:r>
            <a:endParaRPr dirty="0">
              <a:latin typeface="Arial"/>
              <a:cs typeface="Arial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29287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118638"/>
            <a:ext cx="75310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Thực </a:t>
            </a:r>
            <a:r>
              <a:rPr spc="-5" dirty="0"/>
              <a:t>thi </a:t>
            </a:r>
            <a:r>
              <a:rPr spc="-30" dirty="0"/>
              <a:t>IndexedDB </a:t>
            </a:r>
            <a:r>
              <a:rPr spc="-5" dirty="0"/>
              <a:t>API</a:t>
            </a:r>
            <a:r>
              <a:rPr spc="11" dirty="0"/>
              <a:t> </a:t>
            </a:r>
            <a:r>
              <a:rPr spc="-5" dirty="0"/>
              <a:t>1-6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24</a:t>
            </a:fld>
            <a:endParaRPr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093668018"/>
              </p:ext>
            </p:extLst>
          </p:nvPr>
        </p:nvGraphicFramePr>
        <p:xfrm>
          <a:off x="712148" y="1455371"/>
          <a:ext cx="10778628" cy="3231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05790" y="822960"/>
            <a:ext cx="7568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>
                <a:latin typeface="Calibri"/>
                <a:cs typeface="Calibri"/>
              </a:rPr>
              <a:t>Các bước </a:t>
            </a:r>
            <a:r>
              <a:rPr lang="vi-VN" b="1" spc="2" dirty="0">
                <a:latin typeface="Calibri"/>
                <a:cs typeface="Calibri"/>
              </a:rPr>
              <a:t>để </a:t>
            </a:r>
            <a:r>
              <a:rPr lang="vi-VN" b="1" dirty="0">
                <a:latin typeface="Calibri"/>
                <a:cs typeface="Calibri"/>
              </a:rPr>
              <a:t>thực hiện các </a:t>
            </a:r>
            <a:r>
              <a:rPr lang="vi-VN" b="1" spc="2" dirty="0">
                <a:latin typeface="Calibri"/>
                <a:cs typeface="Calibri"/>
              </a:rPr>
              <a:t>API </a:t>
            </a:r>
            <a:r>
              <a:rPr lang="vi-VN" b="1" dirty="0">
                <a:latin typeface="Calibri"/>
                <a:cs typeface="Calibri"/>
              </a:rPr>
              <a:t>IndexedDB trong </a:t>
            </a:r>
            <a:r>
              <a:rPr lang="vi-VN" b="1" spc="2" dirty="0">
                <a:latin typeface="Calibri"/>
                <a:cs typeface="Calibri"/>
              </a:rPr>
              <a:t>một ứng </a:t>
            </a:r>
            <a:r>
              <a:rPr lang="vi-VN" b="1" dirty="0">
                <a:latin typeface="Calibri"/>
                <a:cs typeface="Calibri"/>
              </a:rPr>
              <a:t>dụng </a:t>
            </a:r>
            <a:r>
              <a:rPr lang="vi-VN" b="1" spc="-4" dirty="0">
                <a:latin typeface="Calibri"/>
                <a:cs typeface="Calibri"/>
              </a:rPr>
              <a:t>Web </a:t>
            </a:r>
            <a:r>
              <a:rPr lang="vi-VN" b="1" spc="2" dirty="0">
                <a:latin typeface="Calibri"/>
                <a:cs typeface="Calibri"/>
              </a:rPr>
              <a:t>như</a:t>
            </a:r>
            <a:r>
              <a:rPr lang="vi-VN" b="1" spc="-110" dirty="0">
                <a:latin typeface="Calibri"/>
                <a:cs typeface="Calibri"/>
              </a:rPr>
              <a:t> </a:t>
            </a:r>
            <a:r>
              <a:rPr lang="vi-VN" b="1" dirty="0">
                <a:latin typeface="Calibri"/>
                <a:cs typeface="Calibri"/>
              </a:rPr>
              <a:t>sau:</a:t>
            </a:r>
          </a:p>
          <a:p>
            <a:endParaRPr lang="en-US" dirty="0"/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670646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118638"/>
            <a:ext cx="75310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Thực </a:t>
            </a:r>
            <a:r>
              <a:rPr spc="-5" dirty="0"/>
              <a:t>thi </a:t>
            </a:r>
            <a:r>
              <a:rPr spc="-30" dirty="0"/>
              <a:t>IndexedDB </a:t>
            </a:r>
            <a:r>
              <a:rPr spc="-5" dirty="0"/>
              <a:t>API</a:t>
            </a:r>
            <a:r>
              <a:rPr spc="11" dirty="0"/>
              <a:t> </a:t>
            </a:r>
            <a:r>
              <a:rPr spc="-5" dirty="0"/>
              <a:t>2-6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5" y="902921"/>
            <a:ext cx="10927928" cy="3273815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341610" indent="-326493">
              <a:spcBef>
                <a:spcPts val="14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b="1" spc="5" dirty="0">
                <a:latin typeface="Calibri"/>
                <a:cs typeface="Calibri"/>
              </a:rPr>
              <a:t>Mở</a:t>
            </a:r>
            <a:r>
              <a:rPr b="1" spc="-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CSDL</a:t>
            </a:r>
            <a:endParaRPr>
              <a:latin typeface="Calibri"/>
              <a:cs typeface="Calibri"/>
            </a:endParaRPr>
          </a:p>
          <a:p>
            <a:pPr marL="341610" marR="6047" indent="6801">
              <a:spcBef>
                <a:spcPts val="2727"/>
              </a:spcBef>
              <a:tabLst>
                <a:tab pos="1014247" algn="l"/>
                <a:tab pos="2556780" algn="l"/>
                <a:tab pos="2932398" algn="l"/>
                <a:tab pos="5489932" algn="l"/>
                <a:tab pos="6014439" algn="l"/>
                <a:tab pos="9448668" algn="l"/>
              </a:tabLst>
            </a:pPr>
            <a:r>
              <a:rPr sz="1900" spc="-5" dirty="0">
                <a:latin typeface="Courier New"/>
                <a:cs typeface="Courier New"/>
              </a:rPr>
              <a:t>var	</a:t>
            </a:r>
            <a:r>
              <a:rPr sz="1900" spc="-11" dirty="0">
                <a:latin typeface="Courier New"/>
                <a:cs typeface="Courier New"/>
              </a:rPr>
              <a:t>i</a:t>
            </a:r>
            <a:r>
              <a:rPr sz="1900" spc="5" dirty="0">
                <a:latin typeface="Courier New"/>
                <a:cs typeface="Courier New"/>
              </a:rPr>
              <a:t>n</a:t>
            </a:r>
            <a:r>
              <a:rPr sz="1900" spc="-11" dirty="0">
                <a:latin typeface="Courier New"/>
                <a:cs typeface="Courier New"/>
              </a:rPr>
              <a:t>d</a:t>
            </a:r>
            <a:r>
              <a:rPr sz="1900" spc="-5" dirty="0">
                <a:latin typeface="Courier New"/>
                <a:cs typeface="Courier New"/>
              </a:rPr>
              <a:t>e</a:t>
            </a:r>
            <a:r>
              <a:rPr sz="1900" spc="-11" dirty="0">
                <a:latin typeface="Courier New"/>
                <a:cs typeface="Courier New"/>
              </a:rPr>
              <a:t>x</a:t>
            </a:r>
            <a:r>
              <a:rPr sz="1900" spc="-5" dirty="0">
                <a:latin typeface="Courier New"/>
                <a:cs typeface="Courier New"/>
              </a:rPr>
              <a:t>e</a:t>
            </a:r>
            <a:r>
              <a:rPr sz="1900" dirty="0">
                <a:latin typeface="Courier New"/>
                <a:cs typeface="Courier New"/>
              </a:rPr>
              <a:t>dD</a:t>
            </a:r>
            <a:r>
              <a:rPr sz="1900" spc="-5" dirty="0">
                <a:latin typeface="Courier New"/>
                <a:cs typeface="Courier New"/>
              </a:rPr>
              <a:t>B</a:t>
            </a:r>
            <a:r>
              <a:rPr sz="1900" dirty="0">
                <a:latin typeface="Courier New"/>
                <a:cs typeface="Courier New"/>
              </a:rPr>
              <a:t>	</a:t>
            </a:r>
            <a:r>
              <a:rPr sz="1900" spc="-5" dirty="0">
                <a:latin typeface="Courier New"/>
                <a:cs typeface="Courier New"/>
              </a:rPr>
              <a:t>=</a:t>
            </a:r>
            <a:r>
              <a:rPr sz="1900" dirty="0">
                <a:latin typeface="Courier New"/>
                <a:cs typeface="Courier New"/>
              </a:rPr>
              <a:t>	</a:t>
            </a:r>
            <a:r>
              <a:rPr sz="1900" spc="-11" dirty="0">
                <a:latin typeface="Courier New"/>
                <a:cs typeface="Courier New"/>
              </a:rPr>
              <a:t>w</a:t>
            </a:r>
            <a:r>
              <a:rPr sz="1900" spc="5" dirty="0">
                <a:latin typeface="Courier New"/>
                <a:cs typeface="Courier New"/>
              </a:rPr>
              <a:t>i</a:t>
            </a:r>
            <a:r>
              <a:rPr sz="1900" spc="-11" dirty="0">
                <a:latin typeface="Courier New"/>
                <a:cs typeface="Courier New"/>
              </a:rPr>
              <a:t>n</a:t>
            </a:r>
            <a:r>
              <a:rPr sz="1900" spc="-5" dirty="0">
                <a:latin typeface="Courier New"/>
                <a:cs typeface="Courier New"/>
              </a:rPr>
              <a:t>d</a:t>
            </a:r>
            <a:r>
              <a:rPr sz="1900" spc="-11" dirty="0">
                <a:latin typeface="Courier New"/>
                <a:cs typeface="Courier New"/>
              </a:rPr>
              <a:t>o</a:t>
            </a:r>
            <a:r>
              <a:rPr sz="1900" dirty="0">
                <a:latin typeface="Courier New"/>
                <a:cs typeface="Courier New"/>
              </a:rPr>
              <a:t>w.</a:t>
            </a:r>
            <a:r>
              <a:rPr sz="1900" spc="-11" dirty="0">
                <a:latin typeface="Courier New"/>
                <a:cs typeface="Courier New"/>
              </a:rPr>
              <a:t>i</a:t>
            </a:r>
            <a:r>
              <a:rPr sz="1900" spc="-5" dirty="0">
                <a:latin typeface="Courier New"/>
                <a:cs typeface="Courier New"/>
              </a:rPr>
              <a:t>n</a:t>
            </a:r>
            <a:r>
              <a:rPr sz="1900" spc="-11" dirty="0">
                <a:latin typeface="Courier New"/>
                <a:cs typeface="Courier New"/>
              </a:rPr>
              <a:t>d</a:t>
            </a:r>
            <a:r>
              <a:rPr sz="1900" spc="-5" dirty="0">
                <a:latin typeface="Courier New"/>
                <a:cs typeface="Courier New"/>
              </a:rPr>
              <a:t>e</a:t>
            </a:r>
            <a:r>
              <a:rPr sz="1900" spc="-11" dirty="0">
                <a:latin typeface="Courier New"/>
                <a:cs typeface="Courier New"/>
              </a:rPr>
              <a:t>x</a:t>
            </a:r>
            <a:r>
              <a:rPr sz="1900" spc="-5" dirty="0">
                <a:latin typeface="Courier New"/>
                <a:cs typeface="Courier New"/>
              </a:rPr>
              <a:t>e</a:t>
            </a:r>
            <a:r>
              <a:rPr sz="1900" dirty="0">
                <a:latin typeface="Courier New"/>
                <a:cs typeface="Courier New"/>
              </a:rPr>
              <a:t>d</a:t>
            </a:r>
            <a:r>
              <a:rPr sz="1900" spc="-11" dirty="0">
                <a:latin typeface="Courier New"/>
                <a:cs typeface="Courier New"/>
              </a:rPr>
              <a:t>D</a:t>
            </a:r>
            <a:r>
              <a:rPr sz="1900" spc="-5" dirty="0">
                <a:latin typeface="Courier New"/>
                <a:cs typeface="Courier New"/>
              </a:rPr>
              <a:t>B</a:t>
            </a:r>
            <a:r>
              <a:rPr sz="1900" dirty="0">
                <a:latin typeface="Courier New"/>
                <a:cs typeface="Courier New"/>
              </a:rPr>
              <a:t>	|</a:t>
            </a:r>
            <a:r>
              <a:rPr sz="1900" spc="-5" dirty="0">
                <a:latin typeface="Courier New"/>
                <a:cs typeface="Courier New"/>
              </a:rPr>
              <a:t>|</a:t>
            </a:r>
            <a:r>
              <a:rPr sz="1900" dirty="0">
                <a:latin typeface="Courier New"/>
                <a:cs typeface="Courier New"/>
              </a:rPr>
              <a:t>	</a:t>
            </a:r>
            <a:r>
              <a:rPr sz="1900" spc="-5" dirty="0">
                <a:latin typeface="Courier New"/>
                <a:cs typeface="Courier New"/>
              </a:rPr>
              <a:t>windo</a:t>
            </a:r>
            <a:r>
              <a:rPr sz="1900" spc="5" dirty="0">
                <a:latin typeface="Courier New"/>
                <a:cs typeface="Courier New"/>
              </a:rPr>
              <a:t>w</a:t>
            </a:r>
            <a:r>
              <a:rPr sz="1900" spc="-5" dirty="0">
                <a:latin typeface="Courier New"/>
                <a:cs typeface="Courier New"/>
              </a:rPr>
              <a:t>.</a:t>
            </a:r>
            <a:r>
              <a:rPr sz="1900" spc="-11" dirty="0">
                <a:latin typeface="Courier New"/>
                <a:cs typeface="Courier New"/>
              </a:rPr>
              <a:t>w</a:t>
            </a:r>
            <a:r>
              <a:rPr sz="1900" spc="-5" dirty="0">
                <a:latin typeface="Courier New"/>
                <a:cs typeface="Courier New"/>
              </a:rPr>
              <a:t>e</a:t>
            </a:r>
            <a:r>
              <a:rPr sz="1900" dirty="0">
                <a:latin typeface="Courier New"/>
                <a:cs typeface="Courier New"/>
              </a:rPr>
              <a:t>bk</a:t>
            </a:r>
            <a:r>
              <a:rPr sz="1900" spc="-11" dirty="0">
                <a:latin typeface="Courier New"/>
                <a:cs typeface="Courier New"/>
              </a:rPr>
              <a:t>i</a:t>
            </a:r>
            <a:r>
              <a:rPr sz="1900" spc="-5" dirty="0">
                <a:latin typeface="Courier New"/>
                <a:cs typeface="Courier New"/>
              </a:rPr>
              <a:t>t</a:t>
            </a:r>
            <a:r>
              <a:rPr sz="1900" spc="-11" dirty="0">
                <a:latin typeface="Courier New"/>
                <a:cs typeface="Courier New"/>
              </a:rPr>
              <a:t>I</a:t>
            </a:r>
            <a:r>
              <a:rPr sz="1900" spc="-5" dirty="0">
                <a:latin typeface="Courier New"/>
                <a:cs typeface="Courier New"/>
              </a:rPr>
              <a:t>n</a:t>
            </a:r>
            <a:r>
              <a:rPr sz="1900" spc="-11" dirty="0">
                <a:latin typeface="Courier New"/>
                <a:cs typeface="Courier New"/>
              </a:rPr>
              <a:t>d</a:t>
            </a:r>
            <a:r>
              <a:rPr sz="1900" spc="-5" dirty="0">
                <a:latin typeface="Courier New"/>
                <a:cs typeface="Courier New"/>
              </a:rPr>
              <a:t>e</a:t>
            </a:r>
            <a:r>
              <a:rPr sz="1900" dirty="0">
                <a:latin typeface="Courier New"/>
                <a:cs typeface="Courier New"/>
              </a:rPr>
              <a:t>x</a:t>
            </a:r>
            <a:r>
              <a:rPr sz="1900" spc="-11" dirty="0">
                <a:latin typeface="Courier New"/>
                <a:cs typeface="Courier New"/>
              </a:rPr>
              <a:t>e</a:t>
            </a:r>
            <a:r>
              <a:rPr sz="1900" spc="-5" dirty="0">
                <a:latin typeface="Courier New"/>
                <a:cs typeface="Courier New"/>
              </a:rPr>
              <a:t>d</a:t>
            </a:r>
            <a:r>
              <a:rPr sz="1900" spc="-11" dirty="0">
                <a:latin typeface="Courier New"/>
                <a:cs typeface="Courier New"/>
              </a:rPr>
              <a:t>D</a:t>
            </a:r>
            <a:r>
              <a:rPr sz="1900" spc="-5" dirty="0">
                <a:latin typeface="Courier New"/>
                <a:cs typeface="Courier New"/>
              </a:rPr>
              <a:t>B</a:t>
            </a:r>
            <a:r>
              <a:rPr sz="1900" dirty="0">
                <a:latin typeface="Courier New"/>
                <a:cs typeface="Courier New"/>
              </a:rPr>
              <a:t>	</a:t>
            </a:r>
            <a:r>
              <a:rPr sz="1900" spc="-5" dirty="0">
                <a:latin typeface="Courier New"/>
                <a:cs typeface="Courier New"/>
              </a:rPr>
              <a:t>||  window.mozIndexedDB ||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window.msIndexedDB;</a:t>
            </a:r>
            <a:endParaRPr sz="1900">
              <a:latin typeface="Courier New"/>
              <a:cs typeface="Courier New"/>
            </a:endParaRPr>
          </a:p>
          <a:p>
            <a:pPr marL="349166" marR="2852285"/>
            <a:r>
              <a:rPr sz="1900" spc="-5" dirty="0">
                <a:latin typeface="Courier New"/>
                <a:cs typeface="Courier New"/>
              </a:rPr>
              <a:t>var request = indexedDB.open(“CompanyDB”, </a:t>
            </a:r>
            <a:r>
              <a:rPr sz="1900" dirty="0">
                <a:latin typeface="Courier New"/>
                <a:cs typeface="Courier New"/>
              </a:rPr>
              <a:t>1);  </a:t>
            </a:r>
            <a:r>
              <a:rPr sz="1900" spc="-5" dirty="0">
                <a:latin typeface="Courier New"/>
                <a:cs typeface="Courier New"/>
              </a:rPr>
              <a:t>request.onsuccess = function (event)</a:t>
            </a:r>
            <a:r>
              <a:rPr sz="1900" spc="6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349166"/>
            <a:r>
              <a:rPr sz="1900" spc="-5" dirty="0">
                <a:latin typeface="Courier New"/>
                <a:cs typeface="Courier New"/>
              </a:rPr>
              <a:t>. .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.</a:t>
            </a:r>
            <a:endParaRPr sz="1900">
              <a:latin typeface="Courier New"/>
              <a:cs typeface="Courier New"/>
            </a:endParaRPr>
          </a:p>
          <a:p>
            <a:pPr marL="349166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};</a:t>
            </a:r>
            <a:endParaRPr sz="1900">
              <a:latin typeface="Courier New"/>
              <a:cs typeface="Courier New"/>
            </a:endParaRPr>
          </a:p>
          <a:p>
            <a:pPr marL="349166" marR="962098"/>
            <a:r>
              <a:rPr sz="1900" spc="-5" dirty="0">
                <a:latin typeface="Courier New"/>
                <a:cs typeface="Courier New"/>
              </a:rPr>
              <a:t>request.onerror = function (event) {  console.log(“IndexedDB error: “ +</a:t>
            </a:r>
            <a:r>
              <a:rPr sz="1900" spc="136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event.target.errorCode);</a:t>
            </a:r>
            <a:endParaRPr sz="1900">
              <a:latin typeface="Courier New"/>
              <a:cs typeface="Courier New"/>
            </a:endParaRPr>
          </a:p>
          <a:p>
            <a:pPr marL="349166"/>
            <a:r>
              <a:rPr sz="1900" spc="-5" dirty="0">
                <a:latin typeface="Courier New"/>
                <a:cs typeface="Courier New"/>
              </a:rPr>
              <a:t>};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130982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118638"/>
            <a:ext cx="75310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Thực </a:t>
            </a:r>
            <a:r>
              <a:rPr spc="-5" dirty="0"/>
              <a:t>thi </a:t>
            </a:r>
            <a:r>
              <a:rPr spc="-30" dirty="0"/>
              <a:t>IndexedDB </a:t>
            </a:r>
            <a:r>
              <a:rPr spc="-5" dirty="0"/>
              <a:t>API</a:t>
            </a:r>
            <a:r>
              <a:rPr spc="11" dirty="0"/>
              <a:t> </a:t>
            </a:r>
            <a:r>
              <a:rPr spc="-5" dirty="0"/>
              <a:t>3-6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7" y="2467485"/>
            <a:ext cx="7085752" cy="18111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349166" marR="6047">
              <a:spcBef>
                <a:spcPts val="2743"/>
              </a:spcBef>
            </a:pPr>
            <a:r>
              <a:rPr sz="1900" spc="-5" dirty="0">
                <a:latin typeface="Courier New"/>
                <a:cs typeface="Courier New"/>
              </a:rPr>
              <a:t>var setVrequest = db.setVersion(“1.99”);  setVrequest.onsuccess = function(event)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349166"/>
            <a:r>
              <a:rPr sz="1900" spc="-5" dirty="0">
                <a:latin typeface="Courier New"/>
                <a:cs typeface="Courier New"/>
              </a:rPr>
              <a:t>. .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.</a:t>
            </a:r>
            <a:endParaRPr sz="1900">
              <a:latin typeface="Courier New"/>
              <a:cs typeface="Courier New"/>
            </a:endParaRPr>
          </a:p>
          <a:p>
            <a:pPr marL="349166"/>
            <a:r>
              <a:rPr sz="1900" spc="-5" dirty="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4096" y="1426464"/>
            <a:ext cx="11379201" cy="815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0839" y="1013207"/>
            <a:ext cx="11162455" cy="1167349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63526" indent="-327250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64283" algn="l"/>
              </a:tabLst>
            </a:pPr>
            <a:r>
              <a:rPr b="1" spc="5" dirty="0">
                <a:latin typeface="Calibri"/>
                <a:cs typeface="Calibri"/>
              </a:rPr>
              <a:t>Cập </a:t>
            </a:r>
            <a:r>
              <a:rPr b="1" dirty="0">
                <a:latin typeface="Calibri"/>
                <a:cs typeface="Calibri"/>
              </a:rPr>
              <a:t>nhật </a:t>
            </a:r>
            <a:r>
              <a:rPr b="1" spc="5" dirty="0">
                <a:latin typeface="Calibri"/>
                <a:cs typeface="Calibri"/>
              </a:rPr>
              <a:t>phiên bản</a:t>
            </a:r>
            <a:r>
              <a:rPr b="1" spc="-345" dirty="0">
                <a:latin typeface="Calibri"/>
                <a:cs typeface="Calibri"/>
              </a:rPr>
              <a:t> </a:t>
            </a:r>
            <a:r>
              <a:rPr b="1" spc="5" dirty="0">
                <a:latin typeface="Calibri"/>
                <a:cs typeface="Calibri"/>
              </a:rPr>
              <a:t>CSDL</a:t>
            </a:r>
            <a:endParaRPr dirty="0">
              <a:latin typeface="Calibri"/>
              <a:cs typeface="Calibri"/>
            </a:endParaRPr>
          </a:p>
          <a:p>
            <a:pPr marL="15114">
              <a:lnSpc>
                <a:spcPts val="2398"/>
              </a:lnSpc>
              <a:spcBef>
                <a:spcPts val="203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Sau khi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sở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liệu được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mở ra, nó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thể được cấu trúc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bằng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cung</a:t>
            </a:r>
            <a:r>
              <a:rPr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cấp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phiên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bản giúp để thiết lập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sở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spc="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liệu.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05349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3840" y="3334847"/>
            <a:ext cx="8829887" cy="2969155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600" spc="-5" dirty="0">
                <a:latin typeface="Courier New"/>
                <a:cs typeface="Courier New"/>
              </a:rPr>
              <a:t>var employeeData =</a:t>
            </a:r>
            <a:r>
              <a:rPr sz="1600" spc="3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[</a:t>
            </a:r>
            <a:endParaRPr sz="1600" dirty="0">
              <a:latin typeface="Courier New"/>
              <a:cs typeface="Courier New"/>
            </a:endParaRPr>
          </a:p>
          <a:p>
            <a:pPr marL="15114"/>
            <a:r>
              <a:rPr sz="1600" spc="-5" dirty="0">
                <a:latin typeface="Courier New"/>
                <a:cs typeface="Courier New"/>
              </a:rPr>
              <a:t>{ name: “John Smith”, email: </a:t>
            </a:r>
            <a:r>
              <a:rPr sz="1600" spc="-5" dirty="0">
                <a:latin typeface="Courier New"/>
                <a:cs typeface="Courier New"/>
                <a:hlinkClick r:id="rId2"/>
              </a:rPr>
              <a:t>“john@compan</a:t>
            </a:r>
            <a:r>
              <a:rPr sz="1600" spc="-5" dirty="0">
                <a:latin typeface="Courier New"/>
                <a:cs typeface="Courier New"/>
              </a:rPr>
              <a:t>y</a:t>
            </a:r>
            <a:r>
              <a:rPr sz="1600" spc="-5" dirty="0">
                <a:latin typeface="Courier New"/>
                <a:cs typeface="Courier New"/>
                <a:hlinkClick r:id="rId2"/>
              </a:rPr>
              <a:t>.com”</a:t>
            </a:r>
            <a:r>
              <a:rPr sz="1600" spc="90" dirty="0">
                <a:latin typeface="Courier New"/>
                <a:cs typeface="Courier New"/>
                <a:hlinkClick r:id="rId2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},</a:t>
            </a:r>
            <a:endParaRPr sz="1600" dirty="0">
              <a:latin typeface="Courier New"/>
              <a:cs typeface="Courier New"/>
            </a:endParaRPr>
          </a:p>
          <a:p>
            <a:pPr marL="15114"/>
            <a:r>
              <a:rPr sz="1600" spc="-5" dirty="0">
                <a:latin typeface="Courier New"/>
                <a:cs typeface="Courier New"/>
              </a:rPr>
              <a:t>{ name: “Jill Patrick”, email: </a:t>
            </a:r>
            <a:r>
              <a:rPr sz="1600" spc="-5" dirty="0">
                <a:latin typeface="Courier New"/>
                <a:cs typeface="Courier New"/>
                <a:hlinkClick r:id="rId3"/>
              </a:rPr>
              <a:t>“jil</a:t>
            </a:r>
            <a:r>
              <a:rPr sz="1600" spc="-5" dirty="0">
                <a:latin typeface="Courier New"/>
                <a:cs typeface="Courier New"/>
              </a:rPr>
              <a:t>l</a:t>
            </a:r>
            <a:r>
              <a:rPr sz="1600" spc="-5" dirty="0">
                <a:latin typeface="Courier New"/>
                <a:cs typeface="Courier New"/>
                <a:hlinkClick r:id="rId3"/>
              </a:rPr>
              <a:t>@company.com</a:t>
            </a:r>
            <a:r>
              <a:rPr sz="1600" spc="-5" dirty="0">
                <a:latin typeface="Courier New"/>
                <a:cs typeface="Courier New"/>
              </a:rPr>
              <a:t>”</a:t>
            </a:r>
            <a:r>
              <a:rPr sz="1600" spc="106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},</a:t>
            </a:r>
            <a:endParaRPr sz="1600" dirty="0">
              <a:latin typeface="Courier New"/>
              <a:cs typeface="Courier New"/>
            </a:endParaRPr>
          </a:p>
          <a:p>
            <a:pPr marL="15114"/>
            <a:r>
              <a:rPr sz="1600" spc="-5" dirty="0">
                <a:latin typeface="Courier New"/>
                <a:cs typeface="Courier New"/>
              </a:rPr>
              <a:t>{ name: “Rock Ethan”, email: </a:t>
            </a:r>
            <a:r>
              <a:rPr sz="1600" spc="-5" dirty="0">
                <a:latin typeface="Courier New"/>
                <a:cs typeface="Courier New"/>
                <a:hlinkClick r:id="rId4"/>
              </a:rPr>
              <a:t>“rock@</a:t>
            </a:r>
            <a:r>
              <a:rPr sz="1600" spc="-5" dirty="0">
                <a:latin typeface="Courier New"/>
                <a:cs typeface="Courier New"/>
              </a:rPr>
              <a:t>c</a:t>
            </a:r>
            <a:r>
              <a:rPr sz="1600" spc="-5" dirty="0">
                <a:latin typeface="Courier New"/>
                <a:cs typeface="Courier New"/>
                <a:hlinkClick r:id="rId4"/>
              </a:rPr>
              <a:t>ompany.com”</a:t>
            </a:r>
            <a:r>
              <a:rPr sz="1600" spc="90" dirty="0">
                <a:latin typeface="Courier New"/>
                <a:cs typeface="Courier New"/>
                <a:hlinkClick r:id="rId4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},</a:t>
            </a:r>
            <a:endParaRPr sz="1600" dirty="0">
              <a:latin typeface="Courier New"/>
              <a:cs typeface="Courier New"/>
            </a:endParaRPr>
          </a:p>
          <a:p>
            <a:pPr marL="15114"/>
            <a:r>
              <a:rPr sz="1600" spc="-5" dirty="0">
                <a:latin typeface="Courier New"/>
                <a:cs typeface="Courier New"/>
              </a:rPr>
              <a:t>{ name: “Daniel Andrew”, email: </a:t>
            </a:r>
            <a:r>
              <a:rPr sz="1600" spc="-5" dirty="0">
                <a:latin typeface="Courier New"/>
                <a:cs typeface="Courier New"/>
                <a:hlinkClick r:id="rId5"/>
              </a:rPr>
              <a:t>“daniel@co</a:t>
            </a:r>
            <a:r>
              <a:rPr sz="1600" spc="-5" dirty="0">
                <a:latin typeface="Courier New"/>
                <a:cs typeface="Courier New"/>
              </a:rPr>
              <a:t>m</a:t>
            </a:r>
            <a:r>
              <a:rPr sz="1600" spc="-5" dirty="0">
                <a:latin typeface="Courier New"/>
                <a:cs typeface="Courier New"/>
                <a:hlinkClick r:id="rId5"/>
              </a:rPr>
              <a:t>pany.com”</a:t>
            </a:r>
            <a:r>
              <a:rPr sz="1600" spc="119" dirty="0">
                <a:latin typeface="Courier New"/>
                <a:cs typeface="Courier New"/>
                <a:hlinkClick r:id="rId5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}</a:t>
            </a:r>
            <a:endParaRPr sz="1600" dirty="0">
              <a:latin typeface="Courier New"/>
              <a:cs typeface="Courier New"/>
            </a:endParaRPr>
          </a:p>
          <a:p>
            <a:pPr marL="15114"/>
            <a:r>
              <a:rPr sz="1600" spc="-5" dirty="0">
                <a:latin typeface="Courier New"/>
                <a:cs typeface="Courier New"/>
              </a:rPr>
              <a:t>];</a:t>
            </a:r>
            <a:endParaRPr sz="1600" dirty="0">
              <a:latin typeface="Courier New"/>
              <a:cs typeface="Courier New"/>
            </a:endParaRPr>
          </a:p>
          <a:p>
            <a:pPr marL="15114"/>
            <a:r>
              <a:rPr sz="1600" spc="-5" dirty="0">
                <a:latin typeface="Courier New"/>
                <a:cs typeface="Courier New"/>
              </a:rPr>
              <a:t>var objectStore = db.createObjectStore(“employee”,</a:t>
            </a:r>
            <a:r>
              <a:rPr sz="1600" spc="71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{</a:t>
            </a:r>
            <a:endParaRPr sz="1600" dirty="0">
              <a:latin typeface="Courier New"/>
              <a:cs typeface="Courier New"/>
            </a:endParaRPr>
          </a:p>
          <a:p>
            <a:pPr marL="15114"/>
            <a:r>
              <a:rPr sz="1600" spc="-5" dirty="0">
                <a:latin typeface="Courier New"/>
                <a:cs typeface="Courier New"/>
              </a:rPr>
              <a:t>keyPath: “id”, autoIncrement: true</a:t>
            </a:r>
            <a:r>
              <a:rPr sz="1600" spc="19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});</a:t>
            </a:r>
          </a:p>
          <a:p>
            <a:pPr marL="305332" marR="2768394" indent="-290218">
              <a:spcBef>
                <a:spcPts val="5"/>
              </a:spcBef>
            </a:pPr>
            <a:r>
              <a:rPr sz="1600" spc="-5" dirty="0">
                <a:latin typeface="Courier New"/>
                <a:cs typeface="Courier New"/>
              </a:rPr>
              <a:t>for (i in employeeData) {  objectStore.put(employeeData[i]);  alert(“Record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added”);</a:t>
            </a:r>
            <a:endParaRPr sz="1600" dirty="0">
              <a:latin typeface="Courier New"/>
              <a:cs typeface="Courier New"/>
            </a:endParaRPr>
          </a:p>
          <a:p>
            <a:pPr marL="15114"/>
            <a:r>
              <a:rPr sz="1600" spc="-5" dirty="0">
                <a:latin typeface="Courier New"/>
                <a:cs typeface="Courier New"/>
              </a:rPr>
              <a:t>}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118638"/>
            <a:ext cx="75310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Thực </a:t>
            </a:r>
            <a:r>
              <a:rPr spc="-5" dirty="0"/>
              <a:t>thi </a:t>
            </a:r>
            <a:r>
              <a:rPr spc="-30" dirty="0"/>
              <a:t>IndexedDB </a:t>
            </a:r>
            <a:r>
              <a:rPr spc="-5" dirty="0"/>
              <a:t>API</a:t>
            </a:r>
            <a:r>
              <a:rPr spc="11" dirty="0"/>
              <a:t> </a:t>
            </a:r>
            <a:r>
              <a:rPr spc="-5" dirty="0"/>
              <a:t>4-6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10032" y="1426463"/>
            <a:ext cx="11334497" cy="7879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6449" y="2276857"/>
            <a:ext cx="11308080" cy="9806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7185" y="1013205"/>
            <a:ext cx="10582488" cy="1957308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66551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67305" algn="l"/>
              </a:tabLst>
            </a:pPr>
            <a:r>
              <a:rPr b="1" spc="-49" dirty="0">
                <a:latin typeface="Calibri"/>
                <a:cs typeface="Calibri"/>
              </a:rPr>
              <a:t>Tạo </a:t>
            </a:r>
            <a:r>
              <a:rPr b="1" dirty="0">
                <a:latin typeface="Calibri"/>
                <a:cs typeface="Calibri"/>
              </a:rPr>
              <a:t>đối </a:t>
            </a:r>
            <a:r>
              <a:rPr b="1" spc="5" dirty="0">
                <a:latin typeface="Calibri"/>
                <a:cs typeface="Calibri"/>
              </a:rPr>
              <a:t>tượng lưu</a:t>
            </a:r>
            <a:r>
              <a:rPr b="1" spc="-184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trữ</a:t>
            </a:r>
            <a:endParaRPr dirty="0">
              <a:latin typeface="Calibri"/>
              <a:cs typeface="Calibri"/>
            </a:endParaRPr>
          </a:p>
          <a:p>
            <a:pPr marL="15114" marR="6047">
              <a:lnSpc>
                <a:spcPts val="2225"/>
              </a:lnSpc>
              <a:spcBef>
                <a:spcPts val="2143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Cấu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trúc của cơ sở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liệu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IndexedDB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điều kiện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việc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đối  tượng lưu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65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37789">
              <a:lnSpc>
                <a:spcPts val="2398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Đối tượng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ra bằng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sử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phương</a:t>
            </a:r>
            <a:r>
              <a:rPr spc="7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thức</a:t>
            </a:r>
            <a:endParaRPr dirty="0">
              <a:latin typeface="Arial"/>
              <a:cs typeface="Arial"/>
            </a:endParaRPr>
          </a:p>
          <a:p>
            <a:pPr marL="37789">
              <a:lnSpc>
                <a:spcPts val="2219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createObjectStore () mà chấp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nhận hai đối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cụ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và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pc="1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 err="1">
                <a:solidFill>
                  <a:srgbClr val="FFFFFF"/>
                </a:solidFill>
                <a:latin typeface="Arial"/>
                <a:cs typeface="Arial"/>
              </a:rPr>
              <a:t>đối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tượng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tham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số.</a:t>
            </a:r>
            <a:endParaRPr dirty="0">
              <a:latin typeface="Arial"/>
              <a:cs typeface="Arial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79040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118638"/>
            <a:ext cx="75310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Thực </a:t>
            </a:r>
            <a:r>
              <a:rPr spc="-5" dirty="0"/>
              <a:t>thi </a:t>
            </a:r>
            <a:r>
              <a:rPr spc="-30" dirty="0"/>
              <a:t>IndexedDB </a:t>
            </a:r>
            <a:r>
              <a:rPr spc="-5" dirty="0"/>
              <a:t>API</a:t>
            </a:r>
            <a:r>
              <a:rPr spc="11" dirty="0"/>
              <a:t> </a:t>
            </a:r>
            <a:r>
              <a:rPr spc="-5" dirty="0"/>
              <a:t>5-6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21391" y="3430652"/>
            <a:ext cx="8339666" cy="293837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 marR="6047" indent="6801">
              <a:spcBef>
                <a:spcPts val="114"/>
              </a:spcBef>
            </a:pPr>
            <a:r>
              <a:rPr sz="1900" spc="-5" dirty="0">
                <a:latin typeface="Courier New"/>
                <a:cs typeface="Courier New"/>
              </a:rPr>
              <a:t>var trans = db.transaction([“employee”],  IDBTransaction.READ_WRITE).objectStore(“employee”);  var request =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trans.get(2);</a:t>
            </a:r>
            <a:endParaRPr sz="1900">
              <a:latin typeface="Courier New"/>
              <a:cs typeface="Courier New"/>
            </a:endParaRPr>
          </a:p>
          <a:p>
            <a:pPr marL="21918"/>
            <a:r>
              <a:rPr sz="1900" spc="-5" dirty="0">
                <a:latin typeface="Courier New"/>
                <a:cs typeface="Courier New"/>
              </a:rPr>
              <a:t>request.onerror = function(event)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312133"/>
            <a:r>
              <a:rPr sz="1900" spc="-5" dirty="0">
                <a:latin typeface="Courier New"/>
                <a:cs typeface="Courier New"/>
              </a:rPr>
              <a:t>// Handle</a:t>
            </a:r>
            <a:r>
              <a:rPr sz="1900" spc="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errors!</a:t>
            </a:r>
            <a:endParaRPr sz="1900">
              <a:latin typeface="Courier New"/>
              <a:cs typeface="Courier New"/>
            </a:endParaRPr>
          </a:p>
          <a:p>
            <a:pPr marL="21918"/>
            <a:r>
              <a:rPr sz="1900" spc="-5" dirty="0">
                <a:latin typeface="Courier New"/>
                <a:cs typeface="Courier New"/>
              </a:rPr>
              <a:t>};</a:t>
            </a:r>
            <a:endParaRPr sz="1900">
              <a:latin typeface="Courier New"/>
              <a:cs typeface="Courier New"/>
            </a:endParaRPr>
          </a:p>
          <a:p>
            <a:pPr marL="21918"/>
            <a:r>
              <a:rPr sz="1900" spc="-5" dirty="0">
                <a:latin typeface="Courier New"/>
                <a:cs typeface="Courier New"/>
              </a:rPr>
              <a:t>request.onsuccess = function(event)</a:t>
            </a:r>
            <a:r>
              <a:rPr sz="1900" spc="6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312133" marR="1305976"/>
            <a:r>
              <a:rPr sz="1900" spc="-5" dirty="0">
                <a:latin typeface="Courier New"/>
                <a:cs typeface="Courier New"/>
              </a:rPr>
              <a:t>// Do something with the request.result!  alert(“Name: “ +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request.result.name);</a:t>
            </a:r>
            <a:endParaRPr sz="1900">
              <a:latin typeface="Courier New"/>
              <a:cs typeface="Courier New"/>
            </a:endParaRPr>
          </a:p>
          <a:p>
            <a:pPr marL="21918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};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2062" y="1472182"/>
            <a:ext cx="11375137" cy="809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2064" y="2436877"/>
            <a:ext cx="11332465" cy="809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0028" y="902920"/>
            <a:ext cx="10855960" cy="2129912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364283" indent="-327250">
              <a:spcBef>
                <a:spcPts val="14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65037" algn="l"/>
              </a:tabLst>
            </a:pPr>
            <a:r>
              <a:rPr b="1" spc="-49" dirty="0">
                <a:latin typeface="Calibri"/>
                <a:cs typeface="Calibri"/>
              </a:rPr>
              <a:t>Tạo </a:t>
            </a:r>
            <a:r>
              <a:rPr b="1" spc="5" dirty="0">
                <a:latin typeface="Calibri"/>
                <a:cs typeface="Calibri"/>
              </a:rPr>
              <a:t>một </a:t>
            </a:r>
            <a:r>
              <a:rPr b="1" dirty="0">
                <a:latin typeface="Calibri"/>
                <a:cs typeface="Calibri"/>
              </a:rPr>
              <a:t>giao</a:t>
            </a:r>
            <a:r>
              <a:rPr b="1" spc="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dịch</a:t>
            </a:r>
            <a:endParaRPr dirty="0">
              <a:latin typeface="Calibri"/>
              <a:cs typeface="Calibri"/>
            </a:endParaRPr>
          </a:p>
          <a:p>
            <a:pPr marL="15114">
              <a:lnSpc>
                <a:spcPts val="2398"/>
              </a:lnSpc>
              <a:spcBef>
                <a:spcPts val="3011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Để thực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thao tác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sở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liệu,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chẳng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hạn như lấy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từ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đối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tượng</a:t>
            </a:r>
            <a:r>
              <a:rPr spc="2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 err="1">
                <a:solidFill>
                  <a:srgbClr val="FFFFFF"/>
                </a:solidFill>
                <a:latin typeface="Arial"/>
                <a:cs typeface="Arial"/>
              </a:rPr>
              <a:t>lưu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trữ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IndexedDB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cung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đối tượng</a:t>
            </a:r>
            <a:r>
              <a:rPr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IDBTransaction.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3500" dirty="0">
              <a:latin typeface="Times New Roman"/>
              <a:cs typeface="Times New Roman"/>
            </a:endParaRPr>
          </a:p>
          <a:p>
            <a:pPr marL="15114" marR="49881">
              <a:lnSpc>
                <a:spcPts val="2225"/>
              </a:lnSpc>
              <a:spcBef>
                <a:spcPts val="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Đối tượng này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ra trong ba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chế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độ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chỉ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đọc, đọc-ghi, và  ảnh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chụp.</a:t>
            </a:r>
            <a:endParaRPr dirty="0">
              <a:latin typeface="Arial"/>
              <a:cs typeface="Arial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28631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930" y="11704"/>
            <a:ext cx="75310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Thực </a:t>
            </a:r>
            <a:r>
              <a:rPr spc="-5" dirty="0"/>
              <a:t>thi </a:t>
            </a:r>
            <a:r>
              <a:rPr spc="-30" dirty="0"/>
              <a:t>IndexedDB </a:t>
            </a:r>
            <a:r>
              <a:rPr spc="-5" dirty="0"/>
              <a:t>API</a:t>
            </a:r>
            <a:r>
              <a:rPr spc="5" dirty="0"/>
              <a:t> </a:t>
            </a:r>
            <a:r>
              <a:rPr spc="-5" dirty="0"/>
              <a:t>6-6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12064" y="3430653"/>
            <a:ext cx="11332465" cy="2443370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 marR="6047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store = db.transaction(“employee”).objectStore(“employee”);</a:t>
            </a:r>
          </a:p>
          <a:p>
            <a:pPr marL="15114" marR="6047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store.openCursor().onsuccess = function(event) {</a:t>
            </a:r>
          </a:p>
          <a:p>
            <a:pPr marL="15114" marR="6047">
              <a:spcBef>
                <a:spcPts val="114"/>
              </a:spcBef>
            </a:pPr>
            <a:r>
              <a:rPr lang="en-US" sz="1900" spc="-5" dirty="0">
                <a:latin typeface="Courier New"/>
                <a:cs typeface="Courier New"/>
              </a:rPr>
              <a:t>    </a:t>
            </a:r>
            <a:r>
              <a:rPr lang="vi-VN" sz="1900" spc="-5" dirty="0">
                <a:latin typeface="Courier New"/>
                <a:cs typeface="Courier New"/>
              </a:rPr>
              <a:t>var cursor = event.target.result;</a:t>
            </a:r>
          </a:p>
          <a:p>
            <a:pPr marL="15114" marR="6047">
              <a:spcBef>
                <a:spcPts val="114"/>
              </a:spcBef>
            </a:pPr>
            <a:r>
              <a:rPr lang="en-US" sz="1900" spc="-5" dirty="0">
                <a:latin typeface="Courier New"/>
                <a:cs typeface="Courier New"/>
              </a:rPr>
              <a:t>    </a:t>
            </a:r>
            <a:r>
              <a:rPr lang="vi-VN" sz="1900" spc="-5" dirty="0">
                <a:latin typeface="Courier New"/>
                <a:cs typeface="Courier New"/>
              </a:rPr>
              <a:t>if (cursor) {</a:t>
            </a:r>
          </a:p>
          <a:p>
            <a:pPr marL="15114" marR="6047">
              <a:spcBef>
                <a:spcPts val="114"/>
              </a:spcBef>
            </a:pPr>
            <a:r>
              <a:rPr lang="en-US" sz="1900" spc="-5" dirty="0">
                <a:latin typeface="Courier New"/>
                <a:cs typeface="Courier New"/>
              </a:rPr>
              <a:t>        </a:t>
            </a:r>
            <a:r>
              <a:rPr lang="vi-VN" sz="1900" spc="-5" dirty="0">
                <a:latin typeface="Courier New"/>
                <a:cs typeface="Courier New"/>
              </a:rPr>
              <a:t>alert(“Name for id “ + cursor.key + “ is “ +</a:t>
            </a:r>
            <a:r>
              <a:rPr lang="en-US" sz="1900" spc="-5" dirty="0">
                <a:latin typeface="Courier New"/>
                <a:cs typeface="Courier New"/>
              </a:rPr>
              <a:t> </a:t>
            </a:r>
            <a:r>
              <a:rPr lang="vi-VN" sz="1900" spc="-5" dirty="0">
                <a:latin typeface="Courier New"/>
                <a:cs typeface="Courier New"/>
              </a:rPr>
              <a:t>cursor.value.name);</a:t>
            </a:r>
          </a:p>
          <a:p>
            <a:pPr marL="15114" marR="6047">
              <a:spcBef>
                <a:spcPts val="114"/>
              </a:spcBef>
            </a:pPr>
            <a:r>
              <a:rPr lang="en-US" sz="1900" spc="-5" dirty="0">
                <a:latin typeface="Courier New"/>
                <a:cs typeface="Courier New"/>
              </a:rPr>
              <a:t>        </a:t>
            </a:r>
            <a:r>
              <a:rPr lang="vi-VN" sz="1900" spc="-5" dirty="0">
                <a:latin typeface="Courier New"/>
                <a:cs typeface="Courier New"/>
              </a:rPr>
              <a:t>cursor.continue();</a:t>
            </a:r>
          </a:p>
          <a:p>
            <a:pPr marL="15114" marR="6047">
              <a:spcBef>
                <a:spcPts val="114"/>
              </a:spcBef>
            </a:pPr>
            <a:r>
              <a:rPr lang="en-US" sz="1900" spc="-5" dirty="0">
                <a:latin typeface="Courier New"/>
                <a:cs typeface="Courier New"/>
              </a:rPr>
              <a:t>    </a:t>
            </a:r>
            <a:r>
              <a:rPr lang="vi-VN" sz="1900" spc="-5" dirty="0">
                <a:latin typeface="Courier New"/>
                <a:cs typeface="Courier New"/>
              </a:rPr>
              <a:t>}</a:t>
            </a:r>
          </a:p>
          <a:p>
            <a:pPr marL="15114" marR="6047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};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2064" y="1426465"/>
            <a:ext cx="11332465" cy="7924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2064" y="2459737"/>
            <a:ext cx="11332465" cy="809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0030" y="902921"/>
            <a:ext cx="10806854" cy="2337661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364283" indent="-327250">
              <a:spcBef>
                <a:spcPts val="14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65037" algn="l"/>
              </a:tabLst>
            </a:pPr>
            <a:r>
              <a:rPr b="1" spc="5" dirty="0">
                <a:latin typeface="Calibri"/>
                <a:cs typeface="Calibri"/>
              </a:rPr>
              <a:t>Mở một</a:t>
            </a:r>
            <a:r>
              <a:rPr b="1" spc="-3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Cursor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11"/>
              </a:spcBef>
            </a:pPr>
            <a:endParaRPr sz="3500" dirty="0">
              <a:latin typeface="Times New Roman"/>
              <a:cs typeface="Times New Roman"/>
            </a:endParaRPr>
          </a:p>
          <a:p>
            <a:pPr marL="15114">
              <a:spcBef>
                <a:spcPts val="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Cursor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sử dụng để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lấy nhiều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bản ghi từ một đối tượng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lưu</a:t>
            </a:r>
            <a:r>
              <a:rPr spc="1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trữ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19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5114" marR="6047">
              <a:lnSpc>
                <a:spcPts val="2225"/>
              </a:lnSpc>
              <a:tabLst>
                <a:tab pos="4747764" algn="l"/>
              </a:tabLst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Chúng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</a:t>
            </a:r>
            <a:r>
              <a:rPr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giá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err="1" smtClean="0">
                <a:solidFill>
                  <a:srgbClr val="FFFFFF"/>
                </a:solidFill>
                <a:latin typeface="Arial"/>
                <a:cs typeface="Arial"/>
              </a:rPr>
              <a:t>trị</a:t>
            </a:r>
            <a:r>
              <a:rPr lang="en-US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>
                <a:solidFill>
                  <a:srgbClr val="FFFFFF"/>
                </a:solidFill>
                <a:latin typeface="Arial"/>
                <a:cs typeface="Arial"/>
              </a:rPr>
              <a:t>key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path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hiểu.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Chúng là một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phần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giao dịch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mở cho một đối tượng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cụ</a:t>
            </a:r>
            <a:r>
              <a:rPr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thể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75973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386" y="118638"/>
            <a:ext cx="274404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Giới</a:t>
            </a:r>
            <a:r>
              <a:rPr spc="-95" dirty="0"/>
              <a:t> </a:t>
            </a:r>
            <a:r>
              <a:rPr spc="-5" dirty="0"/>
              <a:t>thiệu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10619" y="915161"/>
            <a:ext cx="11175999" cy="563881"/>
          </a:xfrm>
          <a:custGeom>
            <a:avLst/>
            <a:gdLst/>
            <a:ahLst/>
            <a:cxnLst/>
            <a:rect l="l" t="t" r="r" b="b"/>
            <a:pathLst>
              <a:path w="8382000" h="563880">
                <a:moveTo>
                  <a:pt x="8288019" y="0"/>
                </a:moveTo>
                <a:lnTo>
                  <a:pt x="93979" y="0"/>
                </a:lnTo>
                <a:lnTo>
                  <a:pt x="57398" y="7379"/>
                </a:lnTo>
                <a:lnTo>
                  <a:pt x="27525" y="27511"/>
                </a:lnTo>
                <a:lnTo>
                  <a:pt x="7385" y="57382"/>
                </a:lnTo>
                <a:lnTo>
                  <a:pt x="0" y="93979"/>
                </a:lnTo>
                <a:lnTo>
                  <a:pt x="0" y="469900"/>
                </a:lnTo>
                <a:lnTo>
                  <a:pt x="7385" y="506497"/>
                </a:lnTo>
                <a:lnTo>
                  <a:pt x="27525" y="536368"/>
                </a:lnTo>
                <a:lnTo>
                  <a:pt x="57398" y="556500"/>
                </a:lnTo>
                <a:lnTo>
                  <a:pt x="93979" y="563879"/>
                </a:lnTo>
                <a:lnTo>
                  <a:pt x="8288019" y="563879"/>
                </a:lnTo>
                <a:lnTo>
                  <a:pt x="8324617" y="556500"/>
                </a:lnTo>
                <a:lnTo>
                  <a:pt x="8354488" y="536368"/>
                </a:lnTo>
                <a:lnTo>
                  <a:pt x="8374620" y="506497"/>
                </a:lnTo>
                <a:lnTo>
                  <a:pt x="8382000" y="469900"/>
                </a:lnTo>
                <a:lnTo>
                  <a:pt x="8382000" y="93979"/>
                </a:lnTo>
                <a:lnTo>
                  <a:pt x="8374620" y="57382"/>
                </a:lnTo>
                <a:lnTo>
                  <a:pt x="8354488" y="27511"/>
                </a:lnTo>
                <a:lnTo>
                  <a:pt x="8324617" y="7379"/>
                </a:lnTo>
                <a:lnTo>
                  <a:pt x="8288019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0619" y="915161"/>
            <a:ext cx="11175999" cy="563881"/>
          </a:xfrm>
          <a:custGeom>
            <a:avLst/>
            <a:gdLst/>
            <a:ahLst/>
            <a:cxnLst/>
            <a:rect l="l" t="t" r="r" b="b"/>
            <a:pathLst>
              <a:path w="8382000" h="563880">
                <a:moveTo>
                  <a:pt x="0" y="93979"/>
                </a:moveTo>
                <a:lnTo>
                  <a:pt x="7385" y="57382"/>
                </a:lnTo>
                <a:lnTo>
                  <a:pt x="27525" y="27511"/>
                </a:lnTo>
                <a:lnTo>
                  <a:pt x="57398" y="7379"/>
                </a:lnTo>
                <a:lnTo>
                  <a:pt x="93979" y="0"/>
                </a:lnTo>
                <a:lnTo>
                  <a:pt x="8288019" y="0"/>
                </a:lnTo>
                <a:lnTo>
                  <a:pt x="8324617" y="7379"/>
                </a:lnTo>
                <a:lnTo>
                  <a:pt x="8354488" y="27511"/>
                </a:lnTo>
                <a:lnTo>
                  <a:pt x="8374620" y="57382"/>
                </a:lnTo>
                <a:lnTo>
                  <a:pt x="8382000" y="93979"/>
                </a:lnTo>
                <a:lnTo>
                  <a:pt x="8382000" y="469900"/>
                </a:lnTo>
                <a:lnTo>
                  <a:pt x="8374620" y="506497"/>
                </a:lnTo>
                <a:lnTo>
                  <a:pt x="8354488" y="536368"/>
                </a:lnTo>
                <a:lnTo>
                  <a:pt x="8324617" y="556500"/>
                </a:lnTo>
                <a:lnTo>
                  <a:pt x="8288019" y="563879"/>
                </a:lnTo>
                <a:lnTo>
                  <a:pt x="93979" y="563879"/>
                </a:lnTo>
                <a:lnTo>
                  <a:pt x="57398" y="556500"/>
                </a:lnTo>
                <a:lnTo>
                  <a:pt x="27525" y="536368"/>
                </a:lnTo>
                <a:lnTo>
                  <a:pt x="7385" y="506497"/>
                </a:lnTo>
                <a:lnTo>
                  <a:pt x="0" y="469900"/>
                </a:lnTo>
                <a:lnTo>
                  <a:pt x="0" y="9397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0619" y="1543049"/>
            <a:ext cx="11175999" cy="593090"/>
          </a:xfrm>
          <a:custGeom>
            <a:avLst/>
            <a:gdLst/>
            <a:ahLst/>
            <a:cxnLst/>
            <a:rect l="l" t="t" r="r" b="b"/>
            <a:pathLst>
              <a:path w="8382000" h="593089">
                <a:moveTo>
                  <a:pt x="8283194" y="0"/>
                </a:moveTo>
                <a:lnTo>
                  <a:pt x="98806" y="0"/>
                </a:lnTo>
                <a:lnTo>
                  <a:pt x="60345" y="7758"/>
                </a:lnTo>
                <a:lnTo>
                  <a:pt x="28938" y="28924"/>
                </a:lnTo>
                <a:lnTo>
                  <a:pt x="7764" y="60328"/>
                </a:lnTo>
                <a:lnTo>
                  <a:pt x="0" y="98805"/>
                </a:lnTo>
                <a:lnTo>
                  <a:pt x="0" y="494029"/>
                </a:lnTo>
                <a:lnTo>
                  <a:pt x="7764" y="532507"/>
                </a:lnTo>
                <a:lnTo>
                  <a:pt x="28938" y="563911"/>
                </a:lnTo>
                <a:lnTo>
                  <a:pt x="60345" y="585077"/>
                </a:lnTo>
                <a:lnTo>
                  <a:pt x="98806" y="592836"/>
                </a:lnTo>
                <a:lnTo>
                  <a:pt x="8283194" y="592836"/>
                </a:lnTo>
                <a:lnTo>
                  <a:pt x="8321671" y="585077"/>
                </a:lnTo>
                <a:lnTo>
                  <a:pt x="8353075" y="563911"/>
                </a:lnTo>
                <a:lnTo>
                  <a:pt x="8374241" y="532507"/>
                </a:lnTo>
                <a:lnTo>
                  <a:pt x="8382000" y="494029"/>
                </a:lnTo>
                <a:lnTo>
                  <a:pt x="8382000" y="98805"/>
                </a:lnTo>
                <a:lnTo>
                  <a:pt x="8374241" y="60328"/>
                </a:lnTo>
                <a:lnTo>
                  <a:pt x="8353075" y="28924"/>
                </a:lnTo>
                <a:lnTo>
                  <a:pt x="8321671" y="7758"/>
                </a:lnTo>
                <a:lnTo>
                  <a:pt x="828319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0619" y="1543049"/>
            <a:ext cx="11175999" cy="593090"/>
          </a:xfrm>
          <a:custGeom>
            <a:avLst/>
            <a:gdLst/>
            <a:ahLst/>
            <a:cxnLst/>
            <a:rect l="l" t="t" r="r" b="b"/>
            <a:pathLst>
              <a:path w="8382000" h="593089">
                <a:moveTo>
                  <a:pt x="0" y="98805"/>
                </a:moveTo>
                <a:lnTo>
                  <a:pt x="7764" y="60328"/>
                </a:lnTo>
                <a:lnTo>
                  <a:pt x="28938" y="28924"/>
                </a:lnTo>
                <a:lnTo>
                  <a:pt x="60345" y="7758"/>
                </a:lnTo>
                <a:lnTo>
                  <a:pt x="98806" y="0"/>
                </a:lnTo>
                <a:lnTo>
                  <a:pt x="8283194" y="0"/>
                </a:lnTo>
                <a:lnTo>
                  <a:pt x="8321671" y="7758"/>
                </a:lnTo>
                <a:lnTo>
                  <a:pt x="8353075" y="28924"/>
                </a:lnTo>
                <a:lnTo>
                  <a:pt x="8374241" y="60328"/>
                </a:lnTo>
                <a:lnTo>
                  <a:pt x="8382000" y="98805"/>
                </a:lnTo>
                <a:lnTo>
                  <a:pt x="8382000" y="494029"/>
                </a:lnTo>
                <a:lnTo>
                  <a:pt x="8374241" y="532507"/>
                </a:lnTo>
                <a:lnTo>
                  <a:pt x="8353075" y="563911"/>
                </a:lnTo>
                <a:lnTo>
                  <a:pt x="8321671" y="585077"/>
                </a:lnTo>
                <a:lnTo>
                  <a:pt x="8283194" y="592836"/>
                </a:lnTo>
                <a:lnTo>
                  <a:pt x="98806" y="592836"/>
                </a:lnTo>
                <a:lnTo>
                  <a:pt x="60345" y="585077"/>
                </a:lnTo>
                <a:lnTo>
                  <a:pt x="28938" y="563911"/>
                </a:lnTo>
                <a:lnTo>
                  <a:pt x="7764" y="532507"/>
                </a:lnTo>
                <a:lnTo>
                  <a:pt x="0" y="494029"/>
                </a:lnTo>
                <a:lnTo>
                  <a:pt x="0" y="98805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0619" y="2187701"/>
            <a:ext cx="11175999" cy="620395"/>
          </a:xfrm>
          <a:custGeom>
            <a:avLst/>
            <a:gdLst/>
            <a:ahLst/>
            <a:cxnLst/>
            <a:rect l="l" t="t" r="r" b="b"/>
            <a:pathLst>
              <a:path w="8382000" h="620394">
                <a:moveTo>
                  <a:pt x="0" y="103377"/>
                </a:moveTo>
                <a:lnTo>
                  <a:pt x="8125" y="63115"/>
                </a:lnTo>
                <a:lnTo>
                  <a:pt x="30281" y="30257"/>
                </a:lnTo>
                <a:lnTo>
                  <a:pt x="63141" y="8116"/>
                </a:lnTo>
                <a:lnTo>
                  <a:pt x="103378" y="0"/>
                </a:lnTo>
                <a:lnTo>
                  <a:pt x="8278621" y="0"/>
                </a:lnTo>
                <a:lnTo>
                  <a:pt x="8318884" y="8116"/>
                </a:lnTo>
                <a:lnTo>
                  <a:pt x="8351742" y="30257"/>
                </a:lnTo>
                <a:lnTo>
                  <a:pt x="8373883" y="63115"/>
                </a:lnTo>
                <a:lnTo>
                  <a:pt x="8382000" y="103377"/>
                </a:lnTo>
                <a:lnTo>
                  <a:pt x="8382000" y="516889"/>
                </a:lnTo>
                <a:lnTo>
                  <a:pt x="8373883" y="557152"/>
                </a:lnTo>
                <a:lnTo>
                  <a:pt x="8351742" y="590010"/>
                </a:lnTo>
                <a:lnTo>
                  <a:pt x="8318884" y="612151"/>
                </a:lnTo>
                <a:lnTo>
                  <a:pt x="8278621" y="620267"/>
                </a:lnTo>
                <a:lnTo>
                  <a:pt x="103378" y="620267"/>
                </a:lnTo>
                <a:lnTo>
                  <a:pt x="63141" y="612151"/>
                </a:lnTo>
                <a:lnTo>
                  <a:pt x="30281" y="590010"/>
                </a:lnTo>
                <a:lnTo>
                  <a:pt x="8125" y="557152"/>
                </a:lnTo>
                <a:lnTo>
                  <a:pt x="0" y="516889"/>
                </a:lnTo>
                <a:lnTo>
                  <a:pt x="0" y="10337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1089" y="858012"/>
            <a:ext cx="11257551" cy="4838626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460266">
              <a:lnSpc>
                <a:spcPts val="2225"/>
              </a:lnSpc>
              <a:spcBef>
                <a:spcPts val="483"/>
              </a:spcBef>
            </a:pPr>
            <a:r>
              <a:rPr sz="1900" spc="-5" dirty="0">
                <a:latin typeface="Arial"/>
                <a:cs typeface="Arial"/>
              </a:rPr>
              <a:t>Theo truyền thống,trong </a:t>
            </a:r>
            <a:r>
              <a:rPr sz="1900" dirty="0">
                <a:latin typeface="Arial"/>
                <a:cs typeface="Arial"/>
              </a:rPr>
              <a:t>vài </a:t>
            </a:r>
            <a:r>
              <a:rPr sz="1900" spc="-5" dirty="0">
                <a:latin typeface="Arial"/>
                <a:cs typeface="Arial"/>
              </a:rPr>
              <a:t>thập </a:t>
            </a:r>
            <a:r>
              <a:rPr sz="1900" dirty="0">
                <a:latin typeface="Arial"/>
                <a:cs typeface="Arial"/>
              </a:rPr>
              <a:t>kỷ </a:t>
            </a:r>
            <a:r>
              <a:rPr sz="1900" spc="-11" dirty="0">
                <a:latin typeface="Arial"/>
                <a:cs typeface="Arial"/>
              </a:rPr>
              <a:t>qua,các </a:t>
            </a:r>
            <a:r>
              <a:rPr sz="1900" spc="-5" dirty="0">
                <a:latin typeface="Arial"/>
                <a:cs typeface="Arial"/>
              </a:rPr>
              <a:t>ứng dụng </a:t>
            </a:r>
            <a:r>
              <a:rPr sz="1900" spc="-19" dirty="0">
                <a:latin typeface="Arial"/>
                <a:cs typeface="Arial"/>
              </a:rPr>
              <a:t>web </a:t>
            </a:r>
            <a:r>
              <a:rPr sz="1900" spc="-5" dirty="0">
                <a:latin typeface="Arial"/>
                <a:cs typeface="Arial"/>
              </a:rPr>
              <a:t>đã được </a:t>
            </a:r>
            <a:r>
              <a:rPr sz="1900" dirty="0">
                <a:latin typeface="Arial"/>
                <a:cs typeface="Arial"/>
              </a:rPr>
              <a:t>sử </a:t>
            </a:r>
            <a:r>
              <a:rPr sz="1900" spc="-11" dirty="0">
                <a:latin typeface="Arial"/>
                <a:cs typeface="Arial"/>
              </a:rPr>
              <a:t>dụng  </a:t>
            </a:r>
            <a:r>
              <a:rPr sz="1900" spc="-5" dirty="0">
                <a:latin typeface="Arial"/>
                <a:cs typeface="Arial"/>
              </a:rPr>
              <a:t>cookie </a:t>
            </a:r>
            <a:r>
              <a:rPr sz="1900" spc="-11" dirty="0" err="1">
                <a:latin typeface="Arial"/>
                <a:cs typeface="Arial"/>
              </a:rPr>
              <a:t>đểlưu</a:t>
            </a:r>
            <a:r>
              <a:rPr sz="1900" spc="-11" dirty="0">
                <a:latin typeface="Arial"/>
                <a:cs typeface="Arial"/>
              </a:rPr>
              <a:t> </a:t>
            </a:r>
            <a:r>
              <a:rPr sz="1900" dirty="0" err="1" smtClean="0">
                <a:latin typeface="Arial"/>
                <a:cs typeface="Arial"/>
              </a:rPr>
              <a:t>trữ</a:t>
            </a:r>
            <a:r>
              <a:rPr sz="1900" dirty="0" smtClean="0">
                <a:latin typeface="Arial"/>
                <a:cs typeface="Arial"/>
              </a:rPr>
              <a:t> </a:t>
            </a:r>
            <a:r>
              <a:rPr sz="1900" spc="-5" dirty="0" err="1" smtClean="0">
                <a:latin typeface="Arial"/>
                <a:cs typeface="Arial"/>
              </a:rPr>
              <a:t>một</a:t>
            </a:r>
            <a:r>
              <a:rPr sz="1900" spc="-5" dirty="0" smtClean="0">
                <a:latin typeface="Arial"/>
                <a:cs typeface="Arial"/>
              </a:rPr>
              <a:t> </a:t>
            </a:r>
            <a:r>
              <a:rPr sz="1900" spc="-11" dirty="0">
                <a:latin typeface="Arial"/>
                <a:cs typeface="Arial"/>
              </a:rPr>
              <a:t>lượngnhỏ </a:t>
            </a:r>
            <a:r>
              <a:rPr sz="1900" spc="-5" dirty="0">
                <a:latin typeface="Arial"/>
                <a:cs typeface="Arial"/>
              </a:rPr>
              <a:t>thông tintrên máy tínhcủa </a:t>
            </a:r>
            <a:r>
              <a:rPr sz="1900" spc="-11" dirty="0">
                <a:latin typeface="Arial"/>
                <a:cs typeface="Arial"/>
              </a:rPr>
              <a:t>người</a:t>
            </a:r>
            <a:r>
              <a:rPr sz="1900" spc="165" dirty="0">
                <a:latin typeface="Arial"/>
                <a:cs typeface="Arial"/>
              </a:rPr>
              <a:t> </a:t>
            </a:r>
            <a:r>
              <a:rPr sz="1900" spc="-11" dirty="0">
                <a:latin typeface="Arial"/>
                <a:cs typeface="Arial"/>
              </a:rPr>
              <a:t>dùng.</a:t>
            </a:r>
            <a:endParaRPr sz="1900" dirty="0">
              <a:latin typeface="Arial"/>
              <a:cs typeface="Arial"/>
            </a:endParaRPr>
          </a:p>
          <a:p>
            <a:pPr marL="15871" marR="69529">
              <a:lnSpc>
                <a:spcPts val="2225"/>
              </a:lnSpc>
              <a:spcBef>
                <a:spcPts val="1565"/>
              </a:spcBef>
            </a:pPr>
            <a:r>
              <a:rPr sz="1900" spc="-11" dirty="0">
                <a:latin typeface="Arial"/>
                <a:cs typeface="Arial"/>
              </a:rPr>
              <a:t>Cookie </a:t>
            </a:r>
            <a:r>
              <a:rPr sz="1900" spc="-5" dirty="0">
                <a:latin typeface="Arial"/>
                <a:cs typeface="Arial"/>
              </a:rPr>
              <a:t>là một </a:t>
            </a:r>
            <a:r>
              <a:rPr sz="1900" dirty="0">
                <a:latin typeface="Arial"/>
                <a:cs typeface="Arial"/>
              </a:rPr>
              <a:t>tập </a:t>
            </a:r>
            <a:r>
              <a:rPr sz="1900" spc="-5" dirty="0">
                <a:latin typeface="Arial"/>
                <a:cs typeface="Arial"/>
              </a:rPr>
              <a:t>tin lưu </a:t>
            </a:r>
            <a:r>
              <a:rPr sz="1900" dirty="0">
                <a:latin typeface="Arial"/>
                <a:cs typeface="Arial"/>
              </a:rPr>
              <a:t>trữ </a:t>
            </a:r>
            <a:r>
              <a:rPr sz="1900" spc="-5" dirty="0">
                <a:latin typeface="Arial"/>
                <a:cs typeface="Arial"/>
              </a:rPr>
              <a:t>thông </a:t>
            </a:r>
            <a:r>
              <a:rPr sz="1900" dirty="0">
                <a:latin typeface="Arial"/>
                <a:cs typeface="Arial"/>
              </a:rPr>
              <a:t>tin </a:t>
            </a:r>
            <a:r>
              <a:rPr sz="1900" spc="-5" dirty="0">
                <a:latin typeface="Arial"/>
                <a:cs typeface="Arial"/>
              </a:rPr>
              <a:t>người dùng </a:t>
            </a:r>
            <a:r>
              <a:rPr sz="1900" dirty="0">
                <a:latin typeface="Arial"/>
                <a:cs typeface="Arial"/>
              </a:rPr>
              <a:t>có </a:t>
            </a:r>
            <a:r>
              <a:rPr sz="1900" spc="-5" dirty="0">
                <a:latin typeface="Arial"/>
                <a:cs typeface="Arial"/>
              </a:rPr>
              <a:t>liên quan </a:t>
            </a:r>
            <a:r>
              <a:rPr sz="1900" dirty="0">
                <a:latin typeface="Arial"/>
                <a:cs typeface="Arial"/>
              </a:rPr>
              <a:t>có thể </a:t>
            </a:r>
            <a:r>
              <a:rPr sz="1900" spc="-5" dirty="0">
                <a:latin typeface="Arial"/>
                <a:cs typeface="Arial"/>
              </a:rPr>
              <a:t>là </a:t>
            </a:r>
            <a:r>
              <a:rPr sz="1900" dirty="0">
                <a:latin typeface="Arial"/>
                <a:cs typeface="Arial"/>
              </a:rPr>
              <a:t>tạm </a:t>
            </a:r>
            <a:r>
              <a:rPr sz="1900" spc="-5" dirty="0">
                <a:latin typeface="Arial"/>
                <a:cs typeface="Arial"/>
              </a:rPr>
              <a:t>thời  hoặc vĩnh</a:t>
            </a:r>
            <a:r>
              <a:rPr sz="1900" spc="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viễn.</a:t>
            </a:r>
            <a:endParaRPr sz="1900" dirty="0">
              <a:latin typeface="Arial"/>
              <a:cs typeface="Arial"/>
            </a:endParaRPr>
          </a:p>
          <a:p>
            <a:pPr marL="18139" marR="187430">
              <a:lnSpc>
                <a:spcPts val="2225"/>
              </a:lnSpc>
              <a:spcBef>
                <a:spcPts val="1940"/>
              </a:spcBef>
            </a:pPr>
            <a:r>
              <a:rPr sz="1900" spc="-5" dirty="0">
                <a:latin typeface="Arial"/>
                <a:cs typeface="Arial"/>
              </a:rPr>
              <a:t>Một cookie </a:t>
            </a:r>
            <a:r>
              <a:rPr sz="1900" dirty="0">
                <a:latin typeface="Arial"/>
                <a:cs typeface="Arial"/>
              </a:rPr>
              <a:t>có thể </a:t>
            </a:r>
            <a:r>
              <a:rPr sz="1900" spc="-5" dirty="0">
                <a:latin typeface="Arial"/>
                <a:cs typeface="Arial"/>
              </a:rPr>
              <a:t>được </a:t>
            </a:r>
            <a:r>
              <a:rPr sz="1900" dirty="0">
                <a:latin typeface="Arial"/>
                <a:cs typeface="Arial"/>
              </a:rPr>
              <a:t>tạo </a:t>
            </a:r>
            <a:r>
              <a:rPr sz="1900" spc="-5" dirty="0">
                <a:latin typeface="Arial"/>
                <a:cs typeface="Arial"/>
              </a:rPr>
              <a:t>ra </a:t>
            </a:r>
            <a:r>
              <a:rPr sz="1900" dirty="0">
                <a:latin typeface="Arial"/>
                <a:cs typeface="Arial"/>
              </a:rPr>
              <a:t>cho các </a:t>
            </a:r>
            <a:r>
              <a:rPr sz="1900" spc="-5" dirty="0">
                <a:latin typeface="Arial"/>
                <a:cs typeface="Arial"/>
              </a:rPr>
              <a:t>chi </a:t>
            </a:r>
            <a:r>
              <a:rPr sz="1900" dirty="0">
                <a:latin typeface="Arial"/>
                <a:cs typeface="Arial"/>
              </a:rPr>
              <a:t>tiết </a:t>
            </a:r>
            <a:r>
              <a:rPr sz="1900" spc="-5" dirty="0">
                <a:latin typeface="Arial"/>
                <a:cs typeface="Arial"/>
              </a:rPr>
              <a:t>đăng nhập </a:t>
            </a:r>
            <a:r>
              <a:rPr sz="1900" dirty="0">
                <a:latin typeface="Arial"/>
                <a:cs typeface="Arial"/>
              </a:rPr>
              <a:t>có thể </a:t>
            </a:r>
            <a:r>
              <a:rPr sz="1900" spc="-5" dirty="0">
                <a:latin typeface="Arial"/>
                <a:cs typeface="Arial"/>
              </a:rPr>
              <a:t>được lưu trong  một thời gian quy định </a:t>
            </a:r>
            <a:r>
              <a:rPr sz="1900" dirty="0">
                <a:latin typeface="Arial"/>
                <a:cs typeface="Arial"/>
              </a:rPr>
              <a:t>trên </a:t>
            </a:r>
            <a:r>
              <a:rPr sz="1900" spc="-5" dirty="0">
                <a:latin typeface="Arial"/>
                <a:cs typeface="Arial"/>
              </a:rPr>
              <a:t>máy tính </a:t>
            </a:r>
            <a:r>
              <a:rPr sz="1900" dirty="0">
                <a:latin typeface="Arial"/>
                <a:cs typeface="Arial"/>
              </a:rPr>
              <a:t>của </a:t>
            </a:r>
            <a:r>
              <a:rPr sz="1900" spc="-11" dirty="0">
                <a:latin typeface="Arial"/>
                <a:cs typeface="Arial"/>
              </a:rPr>
              <a:t>người</a:t>
            </a:r>
            <a:r>
              <a:rPr sz="1900" spc="49" dirty="0">
                <a:latin typeface="Arial"/>
                <a:cs typeface="Arial"/>
              </a:rPr>
              <a:t> </a:t>
            </a:r>
            <a:r>
              <a:rPr sz="1900" spc="-11" dirty="0">
                <a:latin typeface="Arial"/>
                <a:cs typeface="Arial"/>
              </a:rPr>
              <a:t>dùng.</a:t>
            </a:r>
            <a:endParaRPr sz="1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371841" indent="-326493">
              <a:spcBef>
                <a:spcPts val="145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2595" algn="l"/>
              </a:tabLst>
            </a:pPr>
            <a:r>
              <a:rPr spc="5" dirty="0">
                <a:latin typeface="Calibri"/>
                <a:cs typeface="Calibri"/>
              </a:rPr>
              <a:t>Những </a:t>
            </a:r>
            <a:r>
              <a:rPr dirty="0">
                <a:latin typeface="Calibri"/>
                <a:cs typeface="Calibri"/>
              </a:rPr>
              <a:t>hạn chế của cookie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-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 marL="915996" marR="6047" lvl="1" indent="-326493">
              <a:lnSpc>
                <a:spcPts val="2667"/>
              </a:lnSpc>
              <a:spcBef>
                <a:spcPts val="8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916753" algn="l"/>
              </a:tabLst>
            </a:pPr>
            <a:r>
              <a:rPr dirty="0">
                <a:latin typeface="Calibri"/>
                <a:cs typeface="Calibri"/>
              </a:rPr>
              <a:t>Cookie làm chậm </a:t>
            </a:r>
            <a:r>
              <a:rPr spc="-5" dirty="0">
                <a:latin typeface="Calibri"/>
                <a:cs typeface="Calibri"/>
              </a:rPr>
              <a:t>hiệu </a:t>
            </a:r>
            <a:r>
              <a:rPr dirty="0">
                <a:latin typeface="Calibri"/>
                <a:cs typeface="Calibri"/>
              </a:rPr>
              <a:t>suất của </a:t>
            </a:r>
            <a:r>
              <a:rPr spc="5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dụng </a:t>
            </a:r>
            <a:r>
              <a:rPr spc="-11" dirty="0">
                <a:latin typeface="Calibri"/>
                <a:cs typeface="Calibri"/>
              </a:rPr>
              <a:t>Web, </a:t>
            </a:r>
            <a:r>
              <a:rPr dirty="0">
                <a:latin typeface="Calibri"/>
                <a:cs typeface="Calibri"/>
              </a:rPr>
              <a:t>như chúng đi </a:t>
            </a:r>
            <a:r>
              <a:rPr spc="-19" dirty="0">
                <a:latin typeface="Calibri"/>
                <a:cs typeface="Calibri"/>
              </a:rPr>
              <a:t>kèm </a:t>
            </a:r>
            <a:r>
              <a:rPr spc="-5" dirty="0">
                <a:latin typeface="Calibri"/>
                <a:cs typeface="Calibri"/>
              </a:rPr>
              <a:t>với </a:t>
            </a:r>
            <a:r>
              <a:rPr spc="5" dirty="0">
                <a:latin typeface="Calibri"/>
                <a:cs typeface="Calibri"/>
              </a:rPr>
              <a:t>mọi  </a:t>
            </a:r>
            <a:r>
              <a:rPr dirty="0">
                <a:latin typeface="Calibri"/>
                <a:cs typeface="Calibri"/>
              </a:rPr>
              <a:t>yêu cầu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HTTP</a:t>
            </a:r>
            <a:endParaRPr dirty="0">
              <a:latin typeface="Calibri"/>
              <a:cs typeface="Calibri"/>
            </a:endParaRPr>
          </a:p>
          <a:p>
            <a:pPr marL="915996" marR="6801" lvl="1" indent="-326493">
              <a:lnSpc>
                <a:spcPts val="2653"/>
              </a:lnSpc>
              <a:spcBef>
                <a:spcPts val="2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916753" algn="l"/>
              </a:tabLst>
            </a:pPr>
            <a:r>
              <a:rPr dirty="0">
                <a:latin typeface="Calibri"/>
                <a:cs typeface="Calibri"/>
              </a:rPr>
              <a:t>Cookie không </a:t>
            </a:r>
            <a:r>
              <a:rPr spc="-5" dirty="0">
                <a:latin typeface="Calibri"/>
                <a:cs typeface="Calibri"/>
              </a:rPr>
              <a:t>thể </a:t>
            </a:r>
            <a:r>
              <a:rPr dirty="0">
                <a:latin typeface="Calibri"/>
                <a:cs typeface="Calibri"/>
              </a:rPr>
              <a:t>được coi là phương tiện an toàn để </a:t>
            </a:r>
            <a:r>
              <a:rPr spc="-5" dirty="0">
                <a:latin typeface="Calibri"/>
                <a:cs typeface="Calibri"/>
              </a:rPr>
              <a:t>truyền </a:t>
            </a:r>
            <a:r>
              <a:rPr dirty="0">
                <a:latin typeface="Calibri"/>
                <a:cs typeface="Calibri"/>
              </a:rPr>
              <a:t>dữ liệu </a:t>
            </a:r>
            <a:r>
              <a:rPr spc="-5" dirty="0">
                <a:latin typeface="Calibri"/>
                <a:cs typeface="Calibri"/>
              </a:rPr>
              <a:t>nhạy  </a:t>
            </a:r>
            <a:r>
              <a:rPr dirty="0">
                <a:latin typeface="Calibri"/>
                <a:cs typeface="Calibri"/>
              </a:rPr>
              <a:t>cảm</a:t>
            </a:r>
          </a:p>
          <a:p>
            <a:pPr marL="915996" lvl="1" indent="-326493">
              <a:lnSpc>
                <a:spcPts val="258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916753" algn="l"/>
              </a:tabLst>
            </a:pPr>
            <a:r>
              <a:rPr dirty="0">
                <a:latin typeface="Calibri"/>
                <a:cs typeface="Calibri"/>
              </a:rPr>
              <a:t>Cookie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không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thể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lưu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trữ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lượng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thông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tin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lớn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vì</a:t>
            </a:r>
            <a:r>
              <a:rPr spc="1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chúng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có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một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giới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hạn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kích</a:t>
            </a:r>
            <a:endParaRPr dirty="0">
              <a:latin typeface="Calibri"/>
              <a:cs typeface="Calibri"/>
            </a:endParaRPr>
          </a:p>
          <a:p>
            <a:pPr marL="915996">
              <a:spcBef>
                <a:spcPts val="30"/>
              </a:spcBef>
            </a:pPr>
            <a:r>
              <a:rPr spc="5" dirty="0">
                <a:latin typeface="Calibri"/>
                <a:cs typeface="Calibri"/>
              </a:rPr>
              <a:t>thước của 4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KB</a:t>
            </a:r>
            <a:endParaRPr dirty="0">
              <a:latin typeface="Calibri"/>
              <a:cs typeface="Calibri"/>
            </a:endParaRPr>
          </a:p>
          <a:p>
            <a:pPr marL="371841" marR="6047" indent="-326493">
              <a:lnSpc>
                <a:spcPts val="2583"/>
              </a:lnSpc>
              <a:spcBef>
                <a:spcPts val="14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2595" algn="l"/>
              </a:tabLst>
            </a:pPr>
            <a:r>
              <a:rPr spc="5" dirty="0">
                <a:latin typeface="Calibri"/>
                <a:cs typeface="Calibri"/>
              </a:rPr>
              <a:t>W3C </a:t>
            </a:r>
            <a:r>
              <a:rPr dirty="0">
                <a:latin typeface="Calibri"/>
                <a:cs typeface="Calibri"/>
              </a:rPr>
              <a:t>đã thiết </a:t>
            </a:r>
            <a:r>
              <a:rPr spc="-35" dirty="0">
                <a:latin typeface="Calibri"/>
                <a:cs typeface="Calibri"/>
              </a:rPr>
              <a:t>kế </a:t>
            </a:r>
            <a:r>
              <a:rPr spc="5" dirty="0">
                <a:latin typeface="Calibri"/>
                <a:cs typeface="Calibri"/>
              </a:rPr>
              <a:t>một đặc </a:t>
            </a:r>
            <a:r>
              <a:rPr dirty="0">
                <a:latin typeface="Calibri"/>
                <a:cs typeface="Calibri"/>
              </a:rPr>
              <a:t>điểm kỹ thuật có </a:t>
            </a:r>
            <a:r>
              <a:rPr spc="-5" dirty="0">
                <a:latin typeface="Calibri"/>
                <a:cs typeface="Calibri"/>
              </a:rPr>
              <a:t>tên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-11" dirty="0">
                <a:latin typeface="Calibri"/>
                <a:cs typeface="Calibri"/>
              </a:rPr>
              <a:t>Web </a:t>
            </a:r>
            <a:r>
              <a:rPr dirty="0">
                <a:latin typeface="Calibri"/>
                <a:cs typeface="Calibri"/>
              </a:rPr>
              <a:t>lưu trữ API trong đó cung  cấp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giải pháp lưu trữ </a:t>
            </a:r>
            <a:r>
              <a:rPr spc="5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trên máy </a:t>
            </a:r>
            <a:r>
              <a:rPr spc="5" dirty="0">
                <a:latin typeface="Calibri"/>
                <a:cs typeface="Calibri"/>
              </a:rPr>
              <a:t>khách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phía</a:t>
            </a: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1099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5" y="-27283"/>
            <a:ext cx="11575593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dirty="0"/>
              <a:t>Những giới </a:t>
            </a:r>
            <a:r>
              <a:rPr spc="-5" dirty="0"/>
              <a:t>hạn </a:t>
            </a:r>
            <a:r>
              <a:rPr dirty="0"/>
              <a:t>của </a:t>
            </a:r>
            <a:r>
              <a:rPr spc="-24" dirty="0"/>
              <a:t>IndexedDB</a:t>
            </a:r>
            <a:r>
              <a:rPr spc="-119" dirty="0"/>
              <a:t> </a:t>
            </a:r>
            <a:r>
              <a:rPr dirty="0"/>
              <a:t>API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30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18163" y="1731265"/>
            <a:ext cx="11326367" cy="1909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2226" y="3663696"/>
            <a:ext cx="11322304" cy="10241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5721" y="902919"/>
            <a:ext cx="10944861" cy="3595569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358992" indent="-326493">
              <a:spcBef>
                <a:spcPts val="14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59747" algn="l"/>
              </a:tabLst>
            </a:pPr>
            <a:r>
              <a:rPr dirty="0">
                <a:latin typeface="Calibri"/>
                <a:cs typeface="Calibri"/>
              </a:rPr>
              <a:t>Giới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hạn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thiết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spc="-35" dirty="0">
                <a:latin typeface="Calibri"/>
                <a:cs typeface="Calibri"/>
              </a:rPr>
              <a:t>kế</a:t>
            </a:r>
            <a:r>
              <a:rPr spc="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cho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IndexedDB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API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sử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để</a:t>
            </a:r>
            <a:r>
              <a:rPr spc="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lưu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trữ</a:t>
            </a:r>
            <a:r>
              <a:rPr spc="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phía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máy</a:t>
            </a:r>
            <a:r>
              <a:rPr spc="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khách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của</a:t>
            </a:r>
          </a:p>
          <a:p>
            <a:pPr marL="358992">
              <a:spcBef>
                <a:spcPts val="11"/>
              </a:spcBef>
            </a:pPr>
            <a:r>
              <a:rPr spc="5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>
              <a:spcBef>
                <a:spcPts val="5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22673" marR="145864">
              <a:lnSpc>
                <a:spcPct val="86500"/>
              </a:lnSpc>
              <a:spcBef>
                <a:spcPts val="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Quốc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tế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hóa phân loại giao dịch với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sắp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xếp dữ liệu chuỗi. Như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sở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liệu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không tuân theo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bất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kỳ trật tự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quốc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tế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để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trữ dữ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liệu,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sắp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xếp quốc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tế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không  được hỗ trợ bởi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API.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5114" marR="170805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IndexedDB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API </a:t>
            </a:r>
            <a:r>
              <a:rPr spc="-5" dirty="0">
                <a:latin typeface="Arial"/>
                <a:cs typeface="Arial"/>
              </a:rPr>
              <a:t>không đồng bộ hóa </a:t>
            </a:r>
            <a:r>
              <a:rPr dirty="0">
                <a:latin typeface="Arial"/>
                <a:cs typeface="Arial"/>
              </a:rPr>
              <a:t>cơ sở </a:t>
            </a:r>
            <a:r>
              <a:rPr spc="-5" dirty="0">
                <a:latin typeface="Arial"/>
                <a:cs typeface="Arial"/>
              </a:rPr>
              <a:t>dữ liệu phía máy khách </a:t>
            </a:r>
            <a:r>
              <a:rPr dirty="0">
                <a:latin typeface="Arial"/>
                <a:cs typeface="Arial"/>
              </a:rPr>
              <a:t>với cơ sở </a:t>
            </a:r>
            <a:r>
              <a:rPr spc="-5" dirty="0">
                <a:latin typeface="Arial"/>
                <a:cs typeface="Arial"/>
              </a:rPr>
              <a:t>dữ  liệu phía máy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chủ</a:t>
            </a:r>
            <a:r>
              <a:rPr spc="-5" dirty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lang="en-US" sz="3000" dirty="0" smtClean="0">
              <a:latin typeface="Times New Roman"/>
              <a:cs typeface="Times New Roman"/>
            </a:endParaRPr>
          </a:p>
          <a:p>
            <a:pPr marL="18139" marR="238068">
              <a:lnSpc>
                <a:spcPct val="86400"/>
              </a:lnSpc>
            </a:pPr>
            <a:endParaRPr lang="en-US" sz="3000" dirty="0">
              <a:latin typeface="Times New Roman"/>
              <a:cs typeface="Times New Roman"/>
            </a:endParaRPr>
          </a:p>
          <a:p>
            <a:pPr marL="18139" marR="238068">
              <a:lnSpc>
                <a:spcPct val="86400"/>
              </a:lnSpc>
            </a:pPr>
            <a:r>
              <a:rPr spc="-5" dirty="0" err="1" smtClean="0">
                <a:solidFill>
                  <a:srgbClr val="FFFFFF"/>
                </a:solidFill>
                <a:latin typeface="Arial"/>
                <a:cs typeface="Arial"/>
              </a:rPr>
              <a:t>IndexedDB</a:t>
            </a:r>
            <a:r>
              <a:rPr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API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hỗ trợ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truy vấn cơ sở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liệu phía máy khách,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nhưng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không hỗ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trợ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việc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nhà điều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hành,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chẳng hạn như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LIKE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bởi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 Structured Query Language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(SQL).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31531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124673"/>
            <a:ext cx="9221894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spc="-11" dirty="0"/>
              <a:t>Chuyển </a:t>
            </a:r>
            <a:r>
              <a:rPr dirty="0"/>
              <a:t>đổi </a:t>
            </a:r>
            <a:r>
              <a:rPr spc="-5" dirty="0"/>
              <a:t>HTML5 </a:t>
            </a:r>
            <a:r>
              <a:rPr spc="-11" dirty="0"/>
              <a:t>apps </a:t>
            </a:r>
            <a:r>
              <a:rPr spc="-5" dirty="0"/>
              <a:t>sang </a:t>
            </a:r>
            <a:r>
              <a:rPr spc="-19" dirty="0"/>
              <a:t>Native</a:t>
            </a:r>
            <a:r>
              <a:rPr spc="79" dirty="0"/>
              <a:t> </a:t>
            </a:r>
            <a:r>
              <a:rPr spc="-11" dirty="0"/>
              <a:t>apps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18163" y="1209398"/>
            <a:ext cx="11326367" cy="1999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2226" y="3350006"/>
            <a:ext cx="11322304" cy="932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 txBox="1">
            <a:spLocks/>
          </p:cNvSpPr>
          <p:nvPr/>
        </p:nvSpPr>
        <p:spPr>
          <a:xfrm>
            <a:off x="701222" y="1197863"/>
            <a:ext cx="11024108" cy="26137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61219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00287" marR="0" lvl="0" indent="-22286" algn="l" rtl="0" eaLnBrk="1" hangingPunct="1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0860" marR="0" lvl="1" indent="-33429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01434" marR="0" lvl="2" indent="-44572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02008" marR="0" lvl="3" indent="-50143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02581" marR="0" lvl="4" indent="-50143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3155" marR="0" lvl="5" indent="-50143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3729" marR="0" lvl="6" indent="-50143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4302" marR="0" lvl="7" indent="-50143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4876" marR="0" lvl="8" indent="-50143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757" marR="6047" indent="0" defTabSz="2480767">
              <a:lnSpc>
                <a:spcPts val="2225"/>
              </a:lnSpc>
              <a:spcBef>
                <a:spcPts val="483"/>
              </a:spcBef>
              <a:buNone/>
            </a:pPr>
            <a:r>
              <a:rPr lang="vi-VN" sz="2400" kern="0" spc="-5" dirty="0">
                <a:solidFill>
                  <a:schemeClr val="bg1"/>
                </a:solidFill>
              </a:rPr>
              <a:t>Một ứng dụng </a:t>
            </a:r>
            <a:r>
              <a:rPr lang="vi-VN" sz="2400" kern="0" spc="-11" dirty="0">
                <a:solidFill>
                  <a:schemeClr val="bg1"/>
                </a:solidFill>
              </a:rPr>
              <a:t>nguyên </a:t>
            </a:r>
            <a:r>
              <a:rPr lang="vi-VN" sz="2400" kern="0" spc="-5" dirty="0">
                <a:solidFill>
                  <a:schemeClr val="bg1"/>
                </a:solidFill>
              </a:rPr>
              <a:t>bản </a:t>
            </a:r>
            <a:r>
              <a:rPr lang="vi-VN" sz="2400" kern="0" dirty="0">
                <a:solidFill>
                  <a:schemeClr val="bg1"/>
                </a:solidFill>
              </a:rPr>
              <a:t>còn </a:t>
            </a:r>
            <a:r>
              <a:rPr lang="vi-VN" sz="2400" kern="0" spc="-5" dirty="0">
                <a:solidFill>
                  <a:schemeClr val="bg1"/>
                </a:solidFill>
              </a:rPr>
              <a:t>được gọi là ứng dụng gốc là một chương trình  ứng dụng được </a:t>
            </a:r>
            <a:r>
              <a:rPr lang="vi-VN" sz="2400" kern="0" spc="-11" dirty="0">
                <a:solidFill>
                  <a:schemeClr val="bg1"/>
                </a:solidFill>
              </a:rPr>
              <a:t>xây </a:t>
            </a:r>
            <a:r>
              <a:rPr lang="vi-VN" sz="2400" kern="0" spc="-5" dirty="0">
                <a:solidFill>
                  <a:schemeClr val="bg1"/>
                </a:solidFill>
              </a:rPr>
              <a:t>dựng để </a:t>
            </a:r>
            <a:r>
              <a:rPr lang="vi-VN" sz="2400" kern="0" dirty="0">
                <a:solidFill>
                  <a:schemeClr val="bg1"/>
                </a:solidFill>
              </a:rPr>
              <a:t>sử </a:t>
            </a:r>
            <a:r>
              <a:rPr lang="vi-VN" sz="2400" kern="0" spc="-5" dirty="0">
                <a:solidFill>
                  <a:schemeClr val="bg1"/>
                </a:solidFill>
              </a:rPr>
              <a:t>dụng nó </a:t>
            </a:r>
            <a:r>
              <a:rPr lang="vi-VN" sz="2400" kern="0" dirty="0">
                <a:solidFill>
                  <a:schemeClr val="bg1"/>
                </a:solidFill>
              </a:rPr>
              <a:t>trên </a:t>
            </a:r>
            <a:r>
              <a:rPr lang="vi-VN" sz="2400" kern="0" spc="-5" dirty="0">
                <a:solidFill>
                  <a:schemeClr val="bg1"/>
                </a:solidFill>
              </a:rPr>
              <a:t>một thiết bị </a:t>
            </a:r>
            <a:r>
              <a:rPr lang="vi-VN" sz="2400" kern="0" dirty="0">
                <a:solidFill>
                  <a:schemeClr val="bg1"/>
                </a:solidFill>
              </a:rPr>
              <a:t>cụ </a:t>
            </a:r>
            <a:r>
              <a:rPr lang="vi-VN" sz="2400" kern="0" spc="-5" dirty="0">
                <a:solidFill>
                  <a:schemeClr val="bg1"/>
                </a:solidFill>
              </a:rPr>
              <a:t>thể hoặc nền</a:t>
            </a:r>
            <a:r>
              <a:rPr lang="vi-VN" sz="2400" kern="0" spc="90" dirty="0">
                <a:solidFill>
                  <a:schemeClr val="bg1"/>
                </a:solidFill>
              </a:rPr>
              <a:t> </a:t>
            </a:r>
            <a:r>
              <a:rPr lang="vi-VN" sz="2400" kern="0" spc="-5" dirty="0">
                <a:solidFill>
                  <a:schemeClr val="bg1"/>
                </a:solidFill>
              </a:rPr>
              <a:t>tảng.</a:t>
            </a:r>
            <a:endParaRPr lang="en-US" sz="2400" kern="0" spc="-5" dirty="0">
              <a:solidFill>
                <a:schemeClr val="bg1"/>
              </a:solidFill>
            </a:endParaRPr>
          </a:p>
          <a:p>
            <a:pPr marL="757" marR="6047" indent="0" defTabSz="2480767">
              <a:lnSpc>
                <a:spcPts val="2225"/>
              </a:lnSpc>
              <a:spcBef>
                <a:spcPts val="483"/>
              </a:spcBef>
              <a:buNone/>
            </a:pPr>
            <a:endParaRPr lang="vi-VN" sz="2400" kern="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 defTabSz="2480767">
              <a:lnSpc>
                <a:spcPts val="2398"/>
              </a:lnSpc>
              <a:buNone/>
            </a:pPr>
            <a:r>
              <a:rPr lang="vi-VN" sz="2400" kern="0" spc="-5" dirty="0">
                <a:solidFill>
                  <a:schemeClr val="bg1"/>
                </a:solidFill>
              </a:rPr>
              <a:t>Một ứng dụng gốc, </a:t>
            </a:r>
            <a:r>
              <a:rPr lang="vi-VN" sz="2400" kern="0" dirty="0">
                <a:solidFill>
                  <a:schemeClr val="bg1"/>
                </a:solidFill>
              </a:rPr>
              <a:t>khi so </a:t>
            </a:r>
            <a:r>
              <a:rPr lang="vi-VN" sz="2400" kern="0" spc="-5" dirty="0">
                <a:solidFill>
                  <a:schemeClr val="bg1"/>
                </a:solidFill>
              </a:rPr>
              <a:t>sánh </a:t>
            </a:r>
            <a:r>
              <a:rPr lang="vi-VN" sz="2400" kern="0" dirty="0">
                <a:solidFill>
                  <a:schemeClr val="bg1"/>
                </a:solidFill>
              </a:rPr>
              <a:t>với các </a:t>
            </a:r>
            <a:r>
              <a:rPr lang="vi-VN" sz="2400" kern="0" spc="-5" dirty="0">
                <a:solidFill>
                  <a:schemeClr val="bg1"/>
                </a:solidFill>
              </a:rPr>
              <a:t>ứng dụng </a:t>
            </a:r>
            <a:r>
              <a:rPr lang="vi-VN" sz="2400" kern="0" spc="-19" dirty="0">
                <a:solidFill>
                  <a:schemeClr val="bg1"/>
                </a:solidFill>
              </a:rPr>
              <a:t>web </a:t>
            </a:r>
            <a:r>
              <a:rPr lang="vi-VN" sz="2400" kern="0" spc="-5" dirty="0">
                <a:solidFill>
                  <a:schemeClr val="bg1"/>
                </a:solidFill>
              </a:rPr>
              <a:t>được </a:t>
            </a:r>
            <a:r>
              <a:rPr lang="vi-VN" sz="2400" kern="0" dirty="0">
                <a:solidFill>
                  <a:schemeClr val="bg1"/>
                </a:solidFill>
              </a:rPr>
              <a:t>cài </a:t>
            </a:r>
            <a:r>
              <a:rPr lang="vi-VN" sz="2400" kern="0" spc="-5" dirty="0">
                <a:solidFill>
                  <a:schemeClr val="bg1"/>
                </a:solidFill>
              </a:rPr>
              <a:t>đặt </a:t>
            </a:r>
            <a:r>
              <a:rPr lang="vi-VN" sz="2400" kern="0" dirty="0">
                <a:solidFill>
                  <a:schemeClr val="bg1"/>
                </a:solidFill>
              </a:rPr>
              <a:t>trên</a:t>
            </a:r>
            <a:r>
              <a:rPr lang="vi-VN" sz="2400" kern="0" spc="90" dirty="0">
                <a:solidFill>
                  <a:schemeClr val="bg1"/>
                </a:solidFill>
              </a:rPr>
              <a:t> </a:t>
            </a:r>
            <a:r>
              <a:rPr lang="vi-VN" sz="2400" kern="0" spc="-5" dirty="0">
                <a:solidFill>
                  <a:schemeClr val="bg1"/>
                </a:solidFill>
              </a:rPr>
              <a:t>một</a:t>
            </a:r>
            <a:r>
              <a:rPr lang="en-US" sz="2400" kern="0" spc="-5" dirty="0">
                <a:solidFill>
                  <a:schemeClr val="bg1"/>
                </a:solidFill>
              </a:rPr>
              <a:t> </a:t>
            </a:r>
            <a:r>
              <a:rPr lang="vi-VN" sz="2400" kern="0" spc="-5" dirty="0">
                <a:solidFill>
                  <a:schemeClr val="bg1"/>
                </a:solidFill>
              </a:rPr>
              <a:t>thiết bị </a:t>
            </a:r>
            <a:r>
              <a:rPr lang="vi-VN" sz="2400" kern="0" dirty="0">
                <a:solidFill>
                  <a:schemeClr val="bg1"/>
                </a:solidFill>
              </a:rPr>
              <a:t>và có </a:t>
            </a:r>
            <a:r>
              <a:rPr lang="vi-VN" sz="2400" kern="0" spc="-5" dirty="0">
                <a:solidFill>
                  <a:schemeClr val="bg1"/>
                </a:solidFill>
              </a:rPr>
              <a:t>phản ứng </a:t>
            </a:r>
            <a:r>
              <a:rPr lang="vi-VN" sz="2400" kern="0" spc="-11" dirty="0">
                <a:solidFill>
                  <a:schemeClr val="bg1"/>
                </a:solidFill>
              </a:rPr>
              <a:t>nhanh </a:t>
            </a:r>
            <a:r>
              <a:rPr lang="vi-VN" sz="2400" kern="0" spc="-5" dirty="0">
                <a:solidFill>
                  <a:schemeClr val="bg1"/>
                </a:solidFill>
              </a:rPr>
              <a:t>hơn, bởi </a:t>
            </a:r>
            <a:r>
              <a:rPr lang="vi-VN" sz="2400" kern="0" dirty="0">
                <a:solidFill>
                  <a:schemeClr val="bg1"/>
                </a:solidFill>
              </a:rPr>
              <a:t>vì </a:t>
            </a:r>
            <a:r>
              <a:rPr lang="vi-VN" sz="2400" kern="0" spc="-5" dirty="0">
                <a:solidFill>
                  <a:schemeClr val="bg1"/>
                </a:solidFill>
              </a:rPr>
              <a:t>nó </a:t>
            </a:r>
            <a:r>
              <a:rPr lang="vi-VN" sz="2400" kern="0" dirty="0">
                <a:solidFill>
                  <a:schemeClr val="bg1"/>
                </a:solidFill>
              </a:rPr>
              <a:t>có </a:t>
            </a:r>
            <a:r>
              <a:rPr lang="vi-VN" sz="2400" kern="0" spc="-5" dirty="0">
                <a:solidFill>
                  <a:schemeClr val="bg1"/>
                </a:solidFill>
              </a:rPr>
              <a:t>một giao diện </a:t>
            </a:r>
            <a:r>
              <a:rPr lang="vi-VN" sz="2400" kern="0" spc="-11" dirty="0">
                <a:solidFill>
                  <a:schemeClr val="bg1"/>
                </a:solidFill>
              </a:rPr>
              <a:t>người </a:t>
            </a:r>
            <a:r>
              <a:rPr lang="vi-VN" sz="2400" kern="0" spc="-5" dirty="0">
                <a:solidFill>
                  <a:schemeClr val="bg1"/>
                </a:solidFill>
              </a:rPr>
              <a:t>dùng </a:t>
            </a:r>
            <a:r>
              <a:rPr lang="vi-VN" sz="2400" kern="0" dirty="0">
                <a:solidFill>
                  <a:schemeClr val="bg1"/>
                </a:solidFill>
              </a:rPr>
              <a:t>trực  </a:t>
            </a:r>
            <a:r>
              <a:rPr lang="vi-VN" sz="2400" kern="0" spc="-5" dirty="0">
                <a:solidFill>
                  <a:schemeClr val="bg1"/>
                </a:solidFill>
              </a:rPr>
              <a:t>tiếp.</a:t>
            </a:r>
            <a:endParaRPr lang="en-US" sz="2400" kern="0" spc="-5" dirty="0">
              <a:solidFill>
                <a:schemeClr val="bg1"/>
              </a:solidFill>
            </a:endParaRPr>
          </a:p>
          <a:p>
            <a:pPr marL="0" indent="0" defTabSz="2480767">
              <a:lnSpc>
                <a:spcPts val="2398"/>
              </a:lnSpc>
              <a:buNone/>
            </a:pPr>
            <a:endParaRPr lang="vi-VN" sz="2200" kern="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marR="343875" indent="0" defTabSz="2480767">
              <a:lnSpc>
                <a:spcPts val="2225"/>
              </a:lnSpc>
              <a:buNone/>
            </a:pPr>
            <a:r>
              <a:rPr lang="vi-VN" sz="2400" kern="0" spc="-5" dirty="0">
                <a:solidFill>
                  <a:schemeClr val="bg1"/>
                </a:solidFill>
              </a:rPr>
              <a:t>BlackBerry </a:t>
            </a:r>
            <a:r>
              <a:rPr lang="vi-VN" sz="2400" kern="0" spc="-11" dirty="0">
                <a:solidFill>
                  <a:schemeClr val="bg1"/>
                </a:solidFill>
              </a:rPr>
              <a:t>Messenger </a:t>
            </a:r>
            <a:r>
              <a:rPr lang="vi-VN" sz="2400" kern="0" spc="-5" dirty="0">
                <a:solidFill>
                  <a:schemeClr val="bg1"/>
                </a:solidFill>
              </a:rPr>
              <a:t>(BBM) là một ứng dụng gốc </a:t>
            </a:r>
            <a:r>
              <a:rPr lang="vi-VN" sz="2400" kern="0" dirty="0">
                <a:solidFill>
                  <a:schemeClr val="bg1"/>
                </a:solidFill>
              </a:rPr>
              <a:t>có sẵn trên các </a:t>
            </a:r>
            <a:r>
              <a:rPr lang="vi-VN" sz="2400" kern="0" spc="-5" dirty="0">
                <a:solidFill>
                  <a:schemeClr val="bg1"/>
                </a:solidFill>
              </a:rPr>
              <a:t>thiết bị di  động</a:t>
            </a:r>
            <a:r>
              <a:rPr lang="vi-VN" sz="2400" kern="0" dirty="0">
                <a:solidFill>
                  <a:schemeClr val="bg1"/>
                </a:solidFill>
              </a:rPr>
              <a:t> </a:t>
            </a:r>
            <a:r>
              <a:rPr lang="vi-VN" sz="2400" kern="0" spc="-24" dirty="0">
                <a:solidFill>
                  <a:schemeClr val="bg1"/>
                </a:solidFill>
              </a:rPr>
              <a:t>BlackBerry.</a:t>
            </a:r>
            <a:endParaRPr lang="vi-VN" sz="2400" kern="0" spc="-24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34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553" y="129244"/>
            <a:ext cx="11639973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spc="-5" dirty="0"/>
              <a:t>Sự </a:t>
            </a:r>
            <a:r>
              <a:rPr dirty="0"/>
              <a:t>khác </a:t>
            </a:r>
            <a:r>
              <a:rPr spc="-5" dirty="0"/>
              <a:t>nhau </a:t>
            </a:r>
            <a:r>
              <a:rPr dirty="0"/>
              <a:t>giữa </a:t>
            </a:r>
            <a:r>
              <a:rPr spc="-11" dirty="0"/>
              <a:t>Native </a:t>
            </a:r>
            <a:r>
              <a:rPr dirty="0"/>
              <a:t>Apps </a:t>
            </a:r>
            <a:r>
              <a:rPr spc="-24" dirty="0"/>
              <a:t>và </a:t>
            </a:r>
            <a:r>
              <a:rPr spc="-5" dirty="0"/>
              <a:t>HTML5</a:t>
            </a:r>
            <a:r>
              <a:rPr spc="-90" dirty="0"/>
              <a:t> </a:t>
            </a:r>
            <a:r>
              <a:rPr dirty="0"/>
              <a:t>Apps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5966" y="1014983"/>
            <a:ext cx="11338560" cy="1571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9440" y="3040379"/>
            <a:ext cx="10917936" cy="2429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09603" y="3047619"/>
          <a:ext cx="10871200" cy="25547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61846"/>
                <a:gridCol w="5409354"/>
              </a:tblGrid>
              <a:tr h="7010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18415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Native 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Apps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marL="18415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HTML5</a:t>
                      </a:r>
                      <a:r>
                        <a:rPr sz="16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Apps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634" marB="0">
                    <a:solidFill>
                      <a:srgbClr val="943735"/>
                    </a:solidFill>
                  </a:tcPr>
                </a:tc>
              </a:tr>
              <a:tr h="812801">
                <a:tc>
                  <a:txBody>
                    <a:bodyPr/>
                    <a:lstStyle/>
                    <a:p>
                      <a:pPr marL="91440" marR="102870">
                        <a:lnSpc>
                          <a:spcPct val="102699"/>
                        </a:lnSpc>
                        <a:spcBef>
                          <a:spcPts val="95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Native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apps chạy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trên các thiết bị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iOS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 Android</a:t>
                      </a:r>
                      <a:r>
                        <a:rPr sz="13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có 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thể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tải về hoặc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mua từ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cửa hàng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ứng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dụng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trực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tuyến.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128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10489" marR="83185">
                        <a:lnSpc>
                          <a:spcPct val="102299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HTML5 Apps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chạy trên 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máy chủ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Web, thường  là trong một trình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duyệt</a:t>
                      </a:r>
                      <a:r>
                        <a:rPr sz="13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Web.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</a:tr>
              <a:tr h="10409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 marR="115570">
                        <a:lnSpc>
                          <a:spcPct val="102299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Native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Apps sử dụng ngôn ngữ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lập trình,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chẳng</a:t>
                      </a:r>
                      <a:r>
                        <a:rPr sz="13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hạn  như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Java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cho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các thiết bị Android và Objective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C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cho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các thiết bị</a:t>
                      </a:r>
                      <a:r>
                        <a:rPr sz="13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iOS.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10489" marR="83185" algn="just">
                        <a:lnSpc>
                          <a:spcPct val="102299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nhà phát triển web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sử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dụng HTML, JavaScript  và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CSS. Họ cần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phải có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kỹ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năng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của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Java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mục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tiêu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C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để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viết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các ứng dụng bản</a:t>
                      </a:r>
                      <a:r>
                        <a:rPr sz="13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địa.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23120" y="1074495"/>
            <a:ext cx="10690011" cy="221073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ts val="2404"/>
              </a:lnSpc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HTML5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ứng dụng </a:t>
            </a:r>
            <a:r>
              <a:rPr spc="-24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thể truy cập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bất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thiết bị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thông</a:t>
            </a:r>
            <a:r>
              <a:rPr spc="2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qua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tương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tự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như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pc="-24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spc="1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động.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5114" marR="543400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 ứng dụng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khả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năng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truy cập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offline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nghĩa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cần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phải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kết nối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mạng.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70330" indent="-327250">
              <a:buClr>
                <a:srgbClr val="AC1317"/>
              </a:buClr>
              <a:buSzPct val="151351"/>
              <a:buFont typeface="Wingdings"/>
              <a:buChar char=""/>
              <a:tabLst>
                <a:tab pos="371084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sự </a:t>
            </a:r>
            <a:r>
              <a:rPr spc="5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biệt giữa các </a:t>
            </a:r>
            <a:r>
              <a:rPr spc="5" dirty="0">
                <a:latin typeface="Calibri"/>
                <a:cs typeface="Calibri"/>
              </a:rPr>
              <a:t>ứng dụng </a:t>
            </a:r>
            <a:r>
              <a:rPr dirty="0">
                <a:latin typeface="Calibri"/>
                <a:cs typeface="Calibri"/>
              </a:rPr>
              <a:t>gốc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ứng dụng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HTML5.</a:t>
            </a:r>
          </a:p>
        </p:txBody>
      </p:sp>
    </p:spTree>
    <p:extLst>
      <p:ext uri="{BB962C8B-B14F-4D97-AF65-F5344CB8AC3E}">
        <p14:creationId xmlns:p14="http://schemas.microsoft.com/office/powerpoint/2010/main" val="306674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0351" y="1655064"/>
            <a:ext cx="11314175" cy="917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0191" y="2531364"/>
            <a:ext cx="11324336" cy="734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0191" y="3291841"/>
            <a:ext cx="11324336" cy="7330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0" y="4013787"/>
            <a:ext cx="11326367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6289" y="4703974"/>
            <a:ext cx="11326367" cy="17983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7388" y="118638"/>
            <a:ext cx="716534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84" dirty="0"/>
              <a:t>Ưu </a:t>
            </a:r>
            <a:r>
              <a:rPr spc="-5" dirty="0"/>
              <a:t>điểm của </a:t>
            </a:r>
            <a:r>
              <a:rPr spc="-11" dirty="0"/>
              <a:t>HTML5</a:t>
            </a:r>
            <a:r>
              <a:rPr spc="49" dirty="0"/>
              <a:t> </a:t>
            </a:r>
            <a:r>
              <a:rPr spc="-11" dirty="0"/>
              <a:t>Apps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33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714182" y="825754"/>
            <a:ext cx="10966872" cy="5843647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377886" marR="6047" indent="-326493" algn="just">
              <a:lnSpc>
                <a:spcPct val="100800"/>
              </a:lnSpc>
              <a:spcBef>
                <a:spcPts val="12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8643" algn="l"/>
              </a:tabLst>
            </a:pPr>
            <a:r>
              <a:rPr spc="-30" dirty="0">
                <a:latin typeface="Calibri"/>
                <a:cs typeface="Calibri"/>
              </a:rPr>
              <a:t>Ưu </a:t>
            </a:r>
            <a:r>
              <a:rPr dirty="0">
                <a:latin typeface="Calibri"/>
                <a:cs typeface="Calibri"/>
              </a:rPr>
              <a:t>điểm chính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việc sử dụng HTML5 là để tạo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dụng </a:t>
            </a:r>
            <a:r>
              <a:rPr spc="5" dirty="0">
                <a:latin typeface="Calibri"/>
                <a:cs typeface="Calibri"/>
              </a:rPr>
              <a:t>thực </a:t>
            </a:r>
            <a:r>
              <a:rPr dirty="0">
                <a:latin typeface="Calibri"/>
                <a:cs typeface="Calibri"/>
              </a:rPr>
              <a:t>hiện </a:t>
            </a:r>
            <a:r>
              <a:rPr spc="-5" dirty="0">
                <a:latin typeface="Calibri"/>
                <a:cs typeface="Calibri"/>
              </a:rPr>
              <a:t>trên 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loạt các thiết bị dễ dàng. Một số lý </a:t>
            </a:r>
            <a:r>
              <a:rPr spc="5" dirty="0">
                <a:latin typeface="Calibri"/>
                <a:cs typeface="Calibri"/>
              </a:rPr>
              <a:t>do </a:t>
            </a:r>
            <a:r>
              <a:rPr dirty="0">
                <a:latin typeface="Calibri"/>
                <a:cs typeface="Calibri"/>
              </a:rPr>
              <a:t>để phát triển các </a:t>
            </a:r>
            <a:r>
              <a:rPr spc="5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dụng HTML5 </a:t>
            </a:r>
            <a:r>
              <a:rPr spc="5" dirty="0">
                <a:latin typeface="Calibri"/>
                <a:cs typeface="Calibri"/>
              </a:rPr>
              <a:t>như 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 marL="24941" marR="238825">
              <a:lnSpc>
                <a:spcPts val="1975"/>
              </a:lnSpc>
              <a:spcBef>
                <a:spcPts val="632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Users cannot identify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differences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- Không thể xác định xem họ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đang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làm việc trên 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một ứng dụng HTML5 gốc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lai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hoặc một ứng dụng hoàn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toàn có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nguồn gốc hoặc một ứng  dụng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HTML5.</a:t>
            </a:r>
            <a:endParaRPr sz="1900"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5871">
              <a:lnSpc>
                <a:spcPts val="2130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Users adjust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styles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devices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- Ứng dụng HTML5 có thể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được xem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trên bất kỳ thiết</a:t>
            </a:r>
            <a:r>
              <a:rPr sz="1900" spc="3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bị</a:t>
            </a:r>
            <a:endParaRPr sz="1900" dirty="0">
              <a:latin typeface="Arial"/>
              <a:cs typeface="Arial"/>
            </a:endParaRPr>
          </a:p>
          <a:p>
            <a:pPr marL="15871">
              <a:lnSpc>
                <a:spcPts val="2130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có chứa trình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duyệt</a:t>
            </a:r>
            <a:r>
              <a:rPr sz="19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9" dirty="0">
                <a:solidFill>
                  <a:srgbClr val="FFFFFF"/>
                </a:solidFill>
                <a:latin typeface="Arial"/>
                <a:cs typeface="Arial"/>
              </a:rPr>
              <a:t>Web.</a:t>
            </a:r>
            <a:endParaRPr sz="1900"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15871" marR="452707">
              <a:lnSpc>
                <a:spcPts val="1975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Upcoming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functionalities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HTML5 không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hỗ trợ tất cả các tính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năng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thiết bị, 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nhưng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nó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đến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với các chức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năng</a:t>
            </a:r>
            <a:r>
              <a:rPr sz="1900" spc="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mới.</a:t>
            </a:r>
            <a:endParaRPr sz="1900" dirty="0">
              <a:latin typeface="Arial"/>
              <a:cs typeface="Arial"/>
            </a:endParaRPr>
          </a:p>
          <a:p>
            <a:pPr>
              <a:spcBef>
                <a:spcPts val="49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5114" marR="361260">
              <a:lnSpc>
                <a:spcPts val="1975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Improving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Performance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Nhiều nhà phát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triển tìm hiểu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phương pháp mới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để cải thiện  hiệu suất của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 web.</a:t>
            </a:r>
            <a:endParaRPr sz="1900"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21161" marR="138306" algn="just">
              <a:lnSpc>
                <a:spcPts val="1975"/>
              </a:lnSpc>
              <a:spcBef>
                <a:spcPts val="5"/>
              </a:spcBef>
            </a:pPr>
            <a:r>
              <a:rPr sz="1900" b="1" spc="-5" dirty="0">
                <a:latin typeface="Arial"/>
                <a:cs typeface="Arial"/>
              </a:rPr>
              <a:t>Independent </a:t>
            </a:r>
            <a:r>
              <a:rPr sz="1900" b="1" spc="-11" dirty="0">
                <a:latin typeface="Arial"/>
                <a:cs typeface="Arial"/>
              </a:rPr>
              <a:t>device </a:t>
            </a:r>
            <a:r>
              <a:rPr sz="1900" spc="-5" dirty="0">
                <a:latin typeface="Arial"/>
                <a:cs typeface="Arial"/>
              </a:rPr>
              <a:t>- </a:t>
            </a:r>
            <a:r>
              <a:rPr sz="1900" spc="-11" dirty="0">
                <a:latin typeface="Arial"/>
                <a:cs typeface="Arial"/>
              </a:rPr>
              <a:t>Nếu </a:t>
            </a:r>
            <a:r>
              <a:rPr sz="1900" spc="-5" dirty="0">
                <a:latin typeface="Arial"/>
                <a:cs typeface="Arial"/>
              </a:rPr>
              <a:t>các </a:t>
            </a:r>
            <a:r>
              <a:rPr sz="1900" spc="-11" dirty="0">
                <a:latin typeface="Arial"/>
                <a:cs typeface="Arial"/>
              </a:rPr>
              <a:t>nhà phát </a:t>
            </a:r>
            <a:r>
              <a:rPr sz="1900" spc="-5" dirty="0">
                <a:latin typeface="Arial"/>
                <a:cs typeface="Arial"/>
              </a:rPr>
              <a:t>triển muốn </a:t>
            </a:r>
            <a:r>
              <a:rPr sz="1900" spc="-11" dirty="0">
                <a:latin typeface="Arial"/>
                <a:cs typeface="Arial"/>
              </a:rPr>
              <a:t>rằng ứng dụng </a:t>
            </a:r>
            <a:r>
              <a:rPr sz="1900" spc="-5" dirty="0">
                <a:latin typeface="Arial"/>
                <a:cs typeface="Arial"/>
              </a:rPr>
              <a:t>của họ </a:t>
            </a:r>
            <a:r>
              <a:rPr sz="1900" spc="-11" dirty="0">
                <a:latin typeface="Arial"/>
                <a:cs typeface="Arial"/>
              </a:rPr>
              <a:t>được </a:t>
            </a:r>
            <a:r>
              <a:rPr sz="1900" spc="-5" dirty="0">
                <a:latin typeface="Arial"/>
                <a:cs typeface="Arial"/>
              </a:rPr>
              <a:t>sử </a:t>
            </a:r>
            <a:r>
              <a:rPr sz="1900" spc="-11" dirty="0">
                <a:latin typeface="Arial"/>
                <a:cs typeface="Arial"/>
              </a:rPr>
              <a:t>dụng  bởi </a:t>
            </a:r>
            <a:r>
              <a:rPr sz="1900" spc="-5" dirty="0">
                <a:latin typeface="Arial"/>
                <a:cs typeface="Arial"/>
              </a:rPr>
              <a:t>một số </a:t>
            </a:r>
            <a:r>
              <a:rPr sz="1900" spc="-11" dirty="0">
                <a:latin typeface="Arial"/>
                <a:cs typeface="Arial"/>
              </a:rPr>
              <a:t>lượng </a:t>
            </a:r>
            <a:r>
              <a:rPr sz="1900" spc="-5" dirty="0">
                <a:latin typeface="Arial"/>
                <a:cs typeface="Arial"/>
              </a:rPr>
              <a:t>lớn </a:t>
            </a:r>
            <a:r>
              <a:rPr sz="1900" spc="-11" dirty="0">
                <a:latin typeface="Arial"/>
                <a:cs typeface="Arial"/>
              </a:rPr>
              <a:t>người </a:t>
            </a:r>
            <a:r>
              <a:rPr sz="1900" spc="-5" dirty="0">
                <a:latin typeface="Arial"/>
                <a:cs typeface="Arial"/>
              </a:rPr>
              <a:t>sử </a:t>
            </a:r>
            <a:r>
              <a:rPr sz="1900" spc="-11" dirty="0">
                <a:latin typeface="Arial"/>
                <a:cs typeface="Arial"/>
              </a:rPr>
              <a:t>dụng, </a:t>
            </a:r>
            <a:r>
              <a:rPr sz="1900" spc="-5" dirty="0">
                <a:latin typeface="Arial"/>
                <a:cs typeface="Arial"/>
              </a:rPr>
              <a:t>sau đó họ sẽ thiết kế và </a:t>
            </a:r>
            <a:r>
              <a:rPr sz="1900" spc="-11" dirty="0">
                <a:latin typeface="Arial"/>
                <a:cs typeface="Arial"/>
              </a:rPr>
              <a:t>phát </a:t>
            </a:r>
            <a:r>
              <a:rPr sz="1900" spc="-5" dirty="0">
                <a:latin typeface="Arial"/>
                <a:cs typeface="Arial"/>
              </a:rPr>
              <a:t>triển ứng </a:t>
            </a:r>
            <a:r>
              <a:rPr sz="1900" spc="-11" dirty="0">
                <a:latin typeface="Arial"/>
                <a:cs typeface="Arial"/>
              </a:rPr>
              <a:t>dụng </a:t>
            </a:r>
            <a:r>
              <a:rPr sz="1900" spc="-5" dirty="0">
                <a:latin typeface="Arial"/>
                <a:cs typeface="Arial"/>
              </a:rPr>
              <a:t>cho cả  </a:t>
            </a:r>
            <a:r>
              <a:rPr sz="1900" spc="-11" dirty="0">
                <a:latin typeface="Arial"/>
                <a:cs typeface="Arial"/>
              </a:rPr>
              <a:t>người dùng </a:t>
            </a:r>
            <a:r>
              <a:rPr sz="1900" spc="-5" dirty="0">
                <a:latin typeface="Arial"/>
                <a:cs typeface="Arial"/>
              </a:rPr>
              <a:t>điện thoại di </a:t>
            </a:r>
            <a:r>
              <a:rPr sz="1900" spc="-11" dirty="0">
                <a:latin typeface="Arial"/>
                <a:cs typeface="Arial"/>
              </a:rPr>
              <a:t>động </a:t>
            </a:r>
            <a:r>
              <a:rPr sz="1900" spc="-5" dirty="0">
                <a:latin typeface="Arial"/>
                <a:cs typeface="Arial"/>
              </a:rPr>
              <a:t>cũng </a:t>
            </a:r>
            <a:r>
              <a:rPr sz="1900" spc="-11" dirty="0">
                <a:latin typeface="Arial"/>
                <a:cs typeface="Arial"/>
              </a:rPr>
              <a:t>như người </a:t>
            </a:r>
            <a:r>
              <a:rPr sz="1900" spc="-5" dirty="0">
                <a:latin typeface="Arial"/>
                <a:cs typeface="Arial"/>
              </a:rPr>
              <a:t>sử </a:t>
            </a:r>
            <a:r>
              <a:rPr sz="1900" spc="-11" dirty="0">
                <a:latin typeface="Arial"/>
                <a:cs typeface="Arial"/>
              </a:rPr>
              <a:t>dụng </a:t>
            </a:r>
            <a:r>
              <a:rPr sz="1900" spc="-5" dirty="0">
                <a:latin typeface="Arial"/>
                <a:cs typeface="Arial"/>
              </a:rPr>
              <a:t>máy tính để</a:t>
            </a:r>
            <a:r>
              <a:rPr sz="1900" spc="155" dirty="0">
                <a:latin typeface="Arial"/>
                <a:cs typeface="Arial"/>
              </a:rPr>
              <a:t> </a:t>
            </a:r>
            <a:r>
              <a:rPr sz="1900" spc="-11" dirty="0">
                <a:latin typeface="Arial"/>
                <a:cs typeface="Arial"/>
              </a:rPr>
              <a:t>bàn.</a:t>
            </a:r>
            <a:endParaRPr sz="1900"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21161" marR="95983">
              <a:lnSpc>
                <a:spcPts val="1975"/>
              </a:lnSpc>
            </a:pPr>
            <a:r>
              <a:rPr sz="1900" b="1" spc="-11" dirty="0">
                <a:latin typeface="Arial"/>
                <a:cs typeface="Arial"/>
              </a:rPr>
              <a:t>Developers </a:t>
            </a:r>
            <a:r>
              <a:rPr sz="1900" b="1" spc="-5" dirty="0">
                <a:latin typeface="Arial"/>
                <a:cs typeface="Arial"/>
              </a:rPr>
              <a:t>are not locked in app stores </a:t>
            </a:r>
            <a:r>
              <a:rPr sz="1900" spc="-5" dirty="0">
                <a:latin typeface="Arial"/>
                <a:cs typeface="Arial"/>
              </a:rPr>
              <a:t>– </a:t>
            </a:r>
            <a:r>
              <a:rPr sz="1900" spc="-11" dirty="0">
                <a:latin typeface="Arial"/>
                <a:cs typeface="Arial"/>
              </a:rPr>
              <a:t>Những nhà </a:t>
            </a:r>
            <a:r>
              <a:rPr sz="1900" spc="-5" dirty="0">
                <a:latin typeface="Arial"/>
                <a:cs typeface="Arial"/>
              </a:rPr>
              <a:t>phát triển </a:t>
            </a:r>
            <a:r>
              <a:rPr sz="1900" spc="-11" dirty="0">
                <a:latin typeface="Arial"/>
                <a:cs typeface="Arial"/>
              </a:rPr>
              <a:t>HTML5 không </a:t>
            </a:r>
            <a:r>
              <a:rPr sz="1900" spc="-5" dirty="0">
                <a:latin typeface="Arial"/>
                <a:cs typeface="Arial"/>
              </a:rPr>
              <a:t>giới </a:t>
            </a:r>
            <a:r>
              <a:rPr sz="1900" spc="-11" dirty="0">
                <a:latin typeface="Arial"/>
                <a:cs typeface="Arial"/>
              </a:rPr>
              <a:t>hạn  </a:t>
            </a:r>
            <a:r>
              <a:rPr sz="1900" spc="-5" dirty="0">
                <a:latin typeface="Arial"/>
                <a:cs typeface="Arial"/>
              </a:rPr>
              <a:t>cửa </a:t>
            </a:r>
            <a:r>
              <a:rPr sz="1900" spc="-11" dirty="0">
                <a:latin typeface="Arial"/>
                <a:cs typeface="Arial"/>
              </a:rPr>
              <a:t>hàng ứng dụng. </a:t>
            </a:r>
            <a:r>
              <a:rPr sz="1900" spc="-5" dirty="0">
                <a:latin typeface="Arial"/>
                <a:cs typeface="Arial"/>
              </a:rPr>
              <a:t>Thay vào </a:t>
            </a:r>
            <a:r>
              <a:rPr sz="1900" spc="-11" dirty="0">
                <a:latin typeface="Arial"/>
                <a:cs typeface="Arial"/>
              </a:rPr>
              <a:t>đó, </a:t>
            </a:r>
            <a:r>
              <a:rPr sz="1900" spc="-5" dirty="0">
                <a:latin typeface="Arial"/>
                <a:cs typeface="Arial"/>
              </a:rPr>
              <a:t>họ có thể tạo ra các </a:t>
            </a:r>
            <a:r>
              <a:rPr sz="1900" spc="-11" dirty="0">
                <a:latin typeface="Arial"/>
                <a:cs typeface="Arial"/>
              </a:rPr>
              <a:t>ứng dụng </a:t>
            </a:r>
            <a:r>
              <a:rPr sz="1900" spc="-5" dirty="0">
                <a:latin typeface="Arial"/>
                <a:cs typeface="Arial"/>
              </a:rPr>
              <a:t>và </a:t>
            </a:r>
            <a:r>
              <a:rPr sz="1900" spc="-11" dirty="0">
                <a:latin typeface="Arial"/>
                <a:cs typeface="Arial"/>
              </a:rPr>
              <a:t>bán chúng như các  </a:t>
            </a:r>
            <a:r>
              <a:rPr sz="1900" spc="-5" dirty="0">
                <a:latin typeface="Arial"/>
                <a:cs typeface="Arial"/>
              </a:rPr>
              <a:t>trang </a:t>
            </a:r>
            <a:r>
              <a:rPr sz="1900" spc="-11" dirty="0">
                <a:latin typeface="Arial"/>
                <a:cs typeface="Arial"/>
              </a:rPr>
              <a:t>web</a:t>
            </a:r>
            <a:r>
              <a:rPr sz="1900" spc="3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khác.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481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0351" y="1655064"/>
            <a:ext cx="11314175" cy="885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0191" y="2531364"/>
            <a:ext cx="11358879" cy="734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8163" y="3258261"/>
            <a:ext cx="11326367" cy="16230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6289" y="4794910"/>
            <a:ext cx="11318241" cy="8138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6289" y="5589420"/>
            <a:ext cx="11318241" cy="9128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4183" y="2575308"/>
            <a:ext cx="11130344" cy="463922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871">
              <a:lnSpc>
                <a:spcPts val="2130"/>
              </a:lnSpc>
              <a:spcBef>
                <a:spcPts val="114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Uploading Files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- Các ứng dụng gốc có thể truy cập hệ thống tập tin trong Android </a:t>
            </a:r>
            <a:r>
              <a:rPr sz="1900" spc="-5" dirty="0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1900" spc="1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 err="1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lang="en-US" sz="1900" dirty="0">
                <a:latin typeface="Arial"/>
                <a:cs typeface="Arial"/>
              </a:rPr>
              <a:t> </a:t>
            </a:r>
            <a:r>
              <a:rPr sz="1900" spc="-5" dirty="0" err="1">
                <a:solidFill>
                  <a:srgbClr val="FFFFFF"/>
                </a:solidFill>
                <a:latin typeface="Arial"/>
                <a:cs typeface="Arial"/>
              </a:rPr>
              <a:t>số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tập tin trong iOS. </a:t>
            </a:r>
            <a:r>
              <a:rPr sz="1900" spc="-35" dirty="0">
                <a:solidFill>
                  <a:srgbClr val="FFFFFF"/>
                </a:solidFill>
                <a:latin typeface="Arial"/>
                <a:cs typeface="Arial"/>
              </a:rPr>
              <a:t>Tuy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nhiên,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tập tin API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HTML5 không hoạt động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trên Android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hay</a:t>
            </a:r>
            <a:r>
              <a:rPr sz="19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iOS.</a:t>
            </a:r>
            <a:endParaRPr sz="1900"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15871" marR="409628">
              <a:lnSpc>
                <a:spcPts val="1975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Push Notifications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thông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báo đẩy được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gửi luôn luôn với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kết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nối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IP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mở các  ứng dụng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trên thiết bị</a:t>
            </a:r>
            <a:r>
              <a:rPr sz="1900" spc="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iOS.</a:t>
            </a:r>
            <a:endParaRPr sz="1900"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dirty="0">
              <a:latin typeface="Times New Roman"/>
              <a:cs typeface="Times New Roman"/>
            </a:endParaRPr>
          </a:p>
          <a:p>
            <a:pPr marL="15114" marR="185919">
              <a:lnSpc>
                <a:spcPct val="86300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Accessing device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files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Các ứng dụng gốc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giao tiếp với các tập tin trên các thiết bị,  chẳng hạn như địa chỉ liên lạc và hình ảnh. </a:t>
            </a:r>
            <a:r>
              <a:rPr sz="1900" spc="-30" dirty="0">
                <a:solidFill>
                  <a:srgbClr val="FFFFFF"/>
                </a:solidFill>
                <a:latin typeface="Arial"/>
                <a:cs typeface="Arial"/>
              </a:rPr>
              <a:t>Tuy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nhiên, những tập tin này không thể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được  nhìn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thấy từ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HTML5 ứng</a:t>
            </a:r>
            <a:r>
              <a:rPr sz="19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dụng.</a:t>
            </a:r>
            <a:endParaRPr sz="1900" dirty="0"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21161" marR="191210">
              <a:lnSpc>
                <a:spcPts val="1975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Superior graphics than HTML5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HTML5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một yếu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tố cavans,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nhưng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nó sẽ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tạo  ra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trải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nghiệm 3D đầy</a:t>
            </a:r>
            <a:r>
              <a:rPr sz="1900" spc="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đủ.</a:t>
            </a:r>
            <a:endParaRPr sz="1900" dirty="0">
              <a:latin typeface="Arial"/>
              <a:cs typeface="Arial"/>
            </a:endParaRPr>
          </a:p>
          <a:p>
            <a:pPr>
              <a:spcBef>
                <a:spcPts val="65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21161" marR="318181">
              <a:lnSpc>
                <a:spcPts val="1975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Offline access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HTML5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cung cấp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quyền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truy cập vào các ứng dụng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web offline. </a:t>
            </a:r>
            <a:r>
              <a:rPr sz="1900" spc="-35" dirty="0">
                <a:solidFill>
                  <a:srgbClr val="FFFFFF"/>
                </a:solidFill>
                <a:latin typeface="Arial"/>
                <a:cs typeface="Arial"/>
              </a:rPr>
              <a:t>Tuy 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nhiên,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ứng dụng bản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địa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lưu trữ trên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máy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tính địa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phương,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do đó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người dùng 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không cần truy cập vào trang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để làm việc với các ứng</a:t>
            </a:r>
            <a:r>
              <a:rPr sz="1900" spc="7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dụng.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4988" y="118638"/>
            <a:ext cx="697822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84" dirty="0"/>
              <a:t>Ưu </a:t>
            </a:r>
            <a:r>
              <a:rPr spc="-5" dirty="0"/>
              <a:t>điểm của </a:t>
            </a:r>
            <a:r>
              <a:rPr spc="-19" dirty="0"/>
              <a:t>Native</a:t>
            </a:r>
            <a:r>
              <a:rPr spc="11" dirty="0"/>
              <a:t> </a:t>
            </a:r>
            <a:r>
              <a:rPr spc="-11" dirty="0"/>
              <a:t>Apps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34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725966" y="763170"/>
            <a:ext cx="10957561" cy="1293683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368062" marR="6047" indent="-327250" algn="just">
              <a:lnSpc>
                <a:spcPct val="100800"/>
              </a:lnSpc>
              <a:spcBef>
                <a:spcPts val="12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68816" algn="l"/>
              </a:tabLst>
            </a:pPr>
            <a:r>
              <a:rPr dirty="0">
                <a:latin typeface="Calibri"/>
                <a:cs typeface="Calibri"/>
              </a:rPr>
              <a:t>Lợi thế </a:t>
            </a:r>
            <a:r>
              <a:rPr spc="-5" dirty="0">
                <a:latin typeface="Calibri"/>
                <a:cs typeface="Calibri"/>
              </a:rPr>
              <a:t>chính </a:t>
            </a:r>
            <a:r>
              <a:rPr dirty="0">
                <a:latin typeface="Calibri"/>
                <a:cs typeface="Calibri"/>
              </a:rPr>
              <a:t>của các ứng dụng gốc trên các </a:t>
            </a:r>
            <a:r>
              <a:rPr spc="5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dụng HTML5 là </a:t>
            </a:r>
            <a:r>
              <a:rPr spc="5" dirty="0">
                <a:latin typeface="Calibri"/>
                <a:cs typeface="Calibri"/>
              </a:rPr>
              <a:t>họ </a:t>
            </a:r>
            <a:r>
              <a:rPr dirty="0">
                <a:latin typeface="Calibri"/>
                <a:cs typeface="Calibri"/>
              </a:rPr>
              <a:t>được nhanh  hơn so </a:t>
            </a:r>
            <a:r>
              <a:rPr spc="-5" dirty="0">
                <a:latin typeface="Calibri"/>
                <a:cs typeface="Calibri"/>
              </a:rPr>
              <a:t>với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dụng HTML5. Các </a:t>
            </a:r>
            <a:r>
              <a:rPr spc="5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dụng bản địa cung cấp nhiều lợi ích hơn  so với các </a:t>
            </a:r>
            <a:r>
              <a:rPr spc="5" dirty="0">
                <a:latin typeface="Calibri"/>
                <a:cs typeface="Calibri"/>
              </a:rPr>
              <a:t>ứng dụng </a:t>
            </a:r>
            <a:r>
              <a:rPr dirty="0">
                <a:latin typeface="Calibri"/>
                <a:cs typeface="Calibri"/>
              </a:rPr>
              <a:t>HTML5.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-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 marL="15114" marR="416432">
              <a:lnSpc>
                <a:spcPts val="1975"/>
              </a:lnSpc>
              <a:spcBef>
                <a:spcPts val="1612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Providing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access to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device 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hardware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- Không có sẵn API cho gia tốc,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máy ảnh, hoặc  bất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kỳ thiết bị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cứng khác cho các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ứng dụng</a:t>
            </a:r>
            <a:r>
              <a:rPr sz="19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HTML5.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2297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233171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9" dirty="0"/>
              <a:t>Tổng</a:t>
            </a:r>
            <a:r>
              <a:rPr spc="-71" dirty="0"/>
              <a:t> kết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7" y="825755"/>
            <a:ext cx="10623125" cy="4436109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7558" indent="-326493">
              <a:lnSpc>
                <a:spcPct val="100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-19" dirty="0">
                <a:latin typeface="Calibri"/>
                <a:cs typeface="Calibri"/>
              </a:rPr>
              <a:t>Web </a:t>
            </a:r>
            <a:r>
              <a:rPr dirty="0">
                <a:latin typeface="Calibri"/>
                <a:cs typeface="Calibri"/>
              </a:rPr>
              <a:t>lưu trữ là </a:t>
            </a:r>
            <a:r>
              <a:rPr spc="5" dirty="0">
                <a:latin typeface="Calibri"/>
                <a:cs typeface="Calibri"/>
              </a:rPr>
              <a:t>một đặc </a:t>
            </a:r>
            <a:r>
              <a:rPr dirty="0">
                <a:latin typeface="Calibri"/>
                <a:cs typeface="Calibri"/>
              </a:rPr>
              <a:t>điểm kỹ thuật </a:t>
            </a:r>
            <a:r>
              <a:rPr spc="5" dirty="0">
                <a:latin typeface="Calibri"/>
                <a:cs typeface="Calibri"/>
              </a:rPr>
              <a:t>W3C </a:t>
            </a:r>
            <a:r>
              <a:rPr dirty="0">
                <a:latin typeface="Calibri"/>
                <a:cs typeface="Calibri"/>
              </a:rPr>
              <a:t>cung cấp chức năng để lưu trữ </a:t>
            </a:r>
            <a:r>
              <a:rPr spc="5" dirty="0">
                <a:latin typeface="Calibri"/>
                <a:cs typeface="Calibri"/>
              </a:rPr>
              <a:t>dữ  </a:t>
            </a:r>
            <a:r>
              <a:rPr dirty="0">
                <a:latin typeface="Calibri"/>
                <a:cs typeface="Calibri"/>
              </a:rPr>
              <a:t>liệu trên phía máy </a:t>
            </a:r>
            <a:r>
              <a:rPr spc="5" dirty="0">
                <a:latin typeface="Calibri"/>
                <a:cs typeface="Calibri"/>
              </a:rPr>
              <a:t>khách cho </a:t>
            </a:r>
            <a:r>
              <a:rPr dirty="0">
                <a:latin typeface="Calibri"/>
                <a:cs typeface="Calibri"/>
              </a:rPr>
              <a:t>cả hai </a:t>
            </a:r>
            <a:r>
              <a:rPr spc="5" dirty="0">
                <a:latin typeface="Calibri"/>
                <a:cs typeface="Calibri"/>
              </a:rPr>
              <a:t>nhu </a:t>
            </a:r>
            <a:r>
              <a:rPr dirty="0">
                <a:latin typeface="Calibri"/>
                <a:cs typeface="Calibri"/>
              </a:rPr>
              <a:t>cầu </a:t>
            </a:r>
            <a:r>
              <a:rPr spc="5" dirty="0">
                <a:latin typeface="Calibri"/>
                <a:cs typeface="Calibri"/>
              </a:rPr>
              <a:t>thường</a:t>
            </a:r>
            <a:r>
              <a:rPr spc="-2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xuyên.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dụng web HTML5 sử dụng lưu trữ web để </a:t>
            </a:r>
            <a:r>
              <a:rPr spc="5" dirty="0">
                <a:latin typeface="Calibri"/>
                <a:cs typeface="Calibri"/>
              </a:rPr>
              <a:t>thực </a:t>
            </a:r>
            <a:r>
              <a:rPr spc="-5" dirty="0">
                <a:latin typeface="Calibri"/>
                <a:cs typeface="Calibri"/>
              </a:rPr>
              <a:t>hiện </a:t>
            </a:r>
            <a:r>
              <a:rPr dirty="0">
                <a:latin typeface="Calibri"/>
                <a:cs typeface="Calibri"/>
              </a:rPr>
              <a:t>phía khách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hàng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1053"/>
              </a:spcBef>
            </a:pPr>
            <a:r>
              <a:rPr spc="5" dirty="0">
                <a:latin typeface="Calibri"/>
                <a:cs typeface="Calibri"/>
              </a:rPr>
              <a:t>lưu </a:t>
            </a:r>
            <a:r>
              <a:rPr dirty="0">
                <a:latin typeface="Calibri"/>
                <a:cs typeface="Calibri"/>
              </a:rPr>
              <a:t>trữ liên : </a:t>
            </a:r>
            <a:r>
              <a:rPr spc="5" dirty="0">
                <a:latin typeface="Calibri"/>
                <a:cs typeface="Calibri"/>
              </a:rPr>
              <a:t>lưu </a:t>
            </a:r>
            <a:r>
              <a:rPr dirty="0">
                <a:latin typeface="Calibri"/>
                <a:cs typeface="Calibri"/>
              </a:rPr>
              <a:t>trữ phiên </a:t>
            </a:r>
            <a:r>
              <a:rPr spc="-11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lưu </a:t>
            </a:r>
            <a:r>
              <a:rPr dirty="0">
                <a:latin typeface="Calibri"/>
                <a:cs typeface="Calibri"/>
              </a:rPr>
              <a:t>trữ </a:t>
            </a:r>
            <a:r>
              <a:rPr spc="5" dirty="0">
                <a:latin typeface="Calibri"/>
                <a:cs typeface="Calibri"/>
              </a:rPr>
              <a:t>địa </a:t>
            </a:r>
            <a:r>
              <a:rPr dirty="0">
                <a:latin typeface="Calibri"/>
                <a:cs typeface="Calibri"/>
              </a:rPr>
              <a:t>phương cũng </a:t>
            </a:r>
            <a:r>
              <a:rPr spc="5" dirty="0">
                <a:latin typeface="Calibri"/>
                <a:cs typeface="Calibri"/>
              </a:rPr>
              <a:t>như </a:t>
            </a:r>
            <a:r>
              <a:rPr dirty="0">
                <a:latin typeface="Calibri"/>
                <a:cs typeface="Calibri"/>
              </a:rPr>
              <a:t>tạm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thời.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33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Lưu </a:t>
            </a:r>
            <a:r>
              <a:rPr dirty="0">
                <a:latin typeface="Calibri"/>
                <a:cs typeface="Calibri"/>
              </a:rPr>
              <a:t>trữ phiên </a:t>
            </a:r>
            <a:r>
              <a:rPr spc="5" dirty="0">
                <a:latin typeface="Calibri"/>
                <a:cs typeface="Calibri"/>
              </a:rPr>
              <a:t>theo </a:t>
            </a:r>
            <a:r>
              <a:rPr dirty="0">
                <a:latin typeface="Calibri"/>
                <a:cs typeface="Calibri"/>
              </a:rPr>
              <a:t>dõi </a:t>
            </a:r>
            <a:r>
              <a:rPr spc="5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</a:t>
            </a:r>
            <a:r>
              <a:rPr spc="5" dirty="0">
                <a:latin typeface="Calibri"/>
                <a:cs typeface="Calibri"/>
              </a:rPr>
              <a:t>cụ </a:t>
            </a:r>
            <a:r>
              <a:rPr dirty="0">
                <a:latin typeface="Calibri"/>
                <a:cs typeface="Calibri"/>
              </a:rPr>
              <a:t>thể </a:t>
            </a:r>
            <a:r>
              <a:rPr spc="5" dirty="0">
                <a:latin typeface="Calibri"/>
                <a:cs typeface="Calibri"/>
              </a:rPr>
              <a:t>cho một cửa </a:t>
            </a:r>
            <a:r>
              <a:rPr dirty="0">
                <a:latin typeface="Calibri"/>
                <a:cs typeface="Calibri"/>
              </a:rPr>
              <a:t>sổ hoặc</a:t>
            </a:r>
            <a:r>
              <a:rPr spc="-2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tab.</a:t>
            </a:r>
            <a:endParaRPr>
              <a:latin typeface="Calibri"/>
              <a:cs typeface="Calibri"/>
            </a:endParaRPr>
          </a:p>
          <a:p>
            <a:pPr marL="341610" marR="7558" indent="-326493">
              <a:lnSpc>
                <a:spcPts val="2667"/>
              </a:lnSpc>
              <a:spcBef>
                <a:spcPts val="8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Các SetItem () </a:t>
            </a:r>
            <a:r>
              <a:rPr spc="-5" dirty="0">
                <a:latin typeface="Calibri"/>
                <a:cs typeface="Calibri"/>
              </a:rPr>
              <a:t>và getItem </a:t>
            </a:r>
            <a:r>
              <a:rPr dirty="0">
                <a:latin typeface="Calibri"/>
                <a:cs typeface="Calibri"/>
              </a:rPr>
              <a:t>() phương pháp được sử dụng để lưu trữ </a:t>
            </a:r>
            <a:r>
              <a:rPr spc="-5" dirty="0">
                <a:latin typeface="Calibri"/>
                <a:cs typeface="Calibri"/>
              </a:rPr>
              <a:t>và lấy dữ  </a:t>
            </a:r>
            <a:r>
              <a:rPr dirty="0">
                <a:latin typeface="Calibri"/>
                <a:cs typeface="Calibri"/>
              </a:rPr>
              <a:t>liệu từ phiên lưu</a:t>
            </a:r>
            <a:r>
              <a:rPr spc="-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trữ.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58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Lưu</a:t>
            </a:r>
            <a:r>
              <a:rPr spc="13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trữ</a:t>
            </a:r>
            <a:r>
              <a:rPr spc="13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địa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phương</a:t>
            </a:r>
            <a:r>
              <a:rPr spc="13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cho</a:t>
            </a:r>
            <a:r>
              <a:rPr spc="1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phép</a:t>
            </a:r>
            <a:r>
              <a:rPr spc="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để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lưu</a:t>
            </a:r>
            <a:r>
              <a:rPr spc="136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dữ</a:t>
            </a:r>
            <a:r>
              <a:rPr spc="13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</a:t>
            </a:r>
            <a:r>
              <a:rPr spc="13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trong</a:t>
            </a:r>
            <a:r>
              <a:rPr spc="1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thời</a:t>
            </a:r>
            <a:r>
              <a:rPr spc="13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gian</a:t>
            </a:r>
            <a:r>
              <a:rPr spc="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dài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trên</a:t>
            </a:r>
            <a:r>
              <a:rPr spc="13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máy</a:t>
            </a:r>
            <a:r>
              <a:rPr spc="13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tính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11"/>
              </a:spcBef>
            </a:pPr>
            <a:r>
              <a:rPr dirty="0">
                <a:latin typeface="Calibri"/>
                <a:cs typeface="Calibri"/>
              </a:rPr>
              <a:t>của người dùng, </a:t>
            </a:r>
            <a:r>
              <a:rPr spc="5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qua trình</a:t>
            </a:r>
            <a:r>
              <a:rPr spc="-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duyệt.</a:t>
            </a:r>
            <a:endParaRPr>
              <a:latin typeface="Calibri"/>
              <a:cs typeface="Calibri"/>
            </a:endParaRPr>
          </a:p>
          <a:p>
            <a:pPr>
              <a:spcBef>
                <a:spcPts val="24"/>
              </a:spcBef>
            </a:pPr>
            <a:endParaRPr sz="2400">
              <a:latin typeface="Times New Roman"/>
              <a:cs typeface="Times New Roman"/>
            </a:endParaRPr>
          </a:p>
          <a:p>
            <a:pPr marL="341610" marR="7558" indent="-326493">
              <a:lnSpc>
                <a:spcPct val="100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-5" dirty="0">
                <a:latin typeface="Calibri"/>
                <a:cs typeface="Calibri"/>
              </a:rPr>
              <a:t>IndexedDB </a:t>
            </a:r>
            <a:r>
              <a:rPr dirty="0">
                <a:latin typeface="Calibri"/>
                <a:cs typeface="Calibri"/>
              </a:rPr>
              <a:t>API </a:t>
            </a:r>
            <a:r>
              <a:rPr spc="-5" dirty="0">
                <a:latin typeface="Calibri"/>
                <a:cs typeface="Calibri"/>
              </a:rPr>
              <a:t>về cơ </a:t>
            </a:r>
            <a:r>
              <a:rPr dirty="0">
                <a:latin typeface="Calibri"/>
                <a:cs typeface="Calibri"/>
              </a:rPr>
              <a:t>bản là một đối tượng lưu trữ có thể được sử dụng để lưu  trữ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thao </a:t>
            </a:r>
            <a:r>
              <a:rPr spc="-5" dirty="0">
                <a:latin typeface="Calibri"/>
                <a:cs typeface="Calibri"/>
              </a:rPr>
              <a:t>tác </a:t>
            </a:r>
            <a:r>
              <a:rPr spc="5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trên phía máy</a:t>
            </a:r>
            <a:r>
              <a:rPr spc="-10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khách.</a:t>
            </a:r>
            <a:endParaRPr>
              <a:latin typeface="Calibri"/>
              <a:cs typeface="Calibri"/>
            </a:endParaRPr>
          </a:p>
          <a:p>
            <a:pPr>
              <a:spcBef>
                <a:spcPts val="30"/>
              </a:spcBef>
              <a:buClr>
                <a:srgbClr val="AC1317"/>
              </a:buClr>
              <a:buFont typeface="Wingdings"/>
              <a:buChar char=""/>
            </a:pPr>
            <a:endParaRPr sz="2400">
              <a:latin typeface="Times New Roman"/>
              <a:cs typeface="Times New Roman"/>
            </a:endParaRPr>
          </a:p>
          <a:p>
            <a:pPr marL="341610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Một</a:t>
            </a:r>
            <a:r>
              <a:rPr spc="12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ứng</a:t>
            </a:r>
            <a:r>
              <a:rPr spc="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</a:t>
            </a:r>
            <a:r>
              <a:rPr spc="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</a:t>
            </a:r>
            <a:r>
              <a:rPr spc="136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địa</a:t>
            </a:r>
            <a:r>
              <a:rPr spc="13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còn</a:t>
            </a:r>
            <a:r>
              <a:rPr spc="13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gọi</a:t>
            </a:r>
            <a:r>
              <a:rPr spc="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</a:t>
            </a:r>
            <a:r>
              <a:rPr spc="136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ứng</a:t>
            </a:r>
            <a:r>
              <a:rPr spc="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</a:t>
            </a:r>
            <a:r>
              <a:rPr spc="12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gốc</a:t>
            </a:r>
            <a:r>
              <a:rPr spc="13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</a:t>
            </a:r>
            <a:r>
              <a:rPr spc="136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1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chương</a:t>
            </a:r>
            <a:r>
              <a:rPr spc="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trình</a:t>
            </a:r>
            <a:r>
              <a:rPr spc="13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ứng</a:t>
            </a:r>
            <a:r>
              <a:rPr spc="1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19"/>
              </a:spcBef>
            </a:pPr>
            <a:r>
              <a:rPr dirty="0">
                <a:latin typeface="Calibri"/>
                <a:cs typeface="Calibri"/>
              </a:rPr>
              <a:t>được </a:t>
            </a:r>
            <a:r>
              <a:rPr spc="-19" dirty="0">
                <a:latin typeface="Calibri"/>
                <a:cs typeface="Calibri"/>
              </a:rPr>
              <a:t>xây </a:t>
            </a:r>
            <a:r>
              <a:rPr dirty="0">
                <a:latin typeface="Calibri"/>
                <a:cs typeface="Calibri"/>
              </a:rPr>
              <a:t>dựng </a:t>
            </a:r>
            <a:r>
              <a:rPr spc="5" dirty="0">
                <a:latin typeface="Calibri"/>
                <a:cs typeface="Calibri"/>
              </a:rPr>
              <a:t>cho một </a:t>
            </a:r>
            <a:r>
              <a:rPr dirty="0">
                <a:latin typeface="Calibri"/>
                <a:cs typeface="Calibri"/>
              </a:rPr>
              <a:t>thiết bị </a:t>
            </a:r>
            <a:r>
              <a:rPr spc="5" dirty="0">
                <a:latin typeface="Calibri"/>
                <a:cs typeface="Calibri"/>
              </a:rPr>
              <a:t>cụ </a:t>
            </a:r>
            <a:r>
              <a:rPr dirty="0">
                <a:latin typeface="Calibri"/>
                <a:cs typeface="Calibri"/>
              </a:rPr>
              <a:t>thể </a:t>
            </a:r>
            <a:r>
              <a:rPr spc="-5" dirty="0">
                <a:latin typeface="Calibri"/>
                <a:cs typeface="Calibri"/>
              </a:rPr>
              <a:t>hay </a:t>
            </a:r>
            <a:r>
              <a:rPr dirty="0">
                <a:latin typeface="Calibri"/>
                <a:cs typeface="Calibri"/>
              </a:rPr>
              <a:t>nền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tảng.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982977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2" y="1855802"/>
            <a:ext cx="12192000" cy="707886"/>
          </a:xfrm>
          <a:prstGeom prst="rect">
            <a:avLst/>
          </a:prstGeom>
          <a:noFill/>
          <a:ln>
            <a:noFill/>
          </a:ln>
        </p:spPr>
        <p:txBody>
          <a:bodyPr lIns="108813" tIns="54393" rIns="108813" bIns="54393" anchor="t" anchorCtr="0">
            <a:noAutofit/>
          </a:bodyPr>
          <a:lstStyle/>
          <a:p>
            <a:pPr algn="ctr">
              <a:buSzPct val="25000"/>
            </a:pPr>
            <a:r>
              <a:rPr lang="en-US" sz="49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36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468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38071"/>
            <a:ext cx="233171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9" dirty="0"/>
              <a:t>Tổng</a:t>
            </a:r>
            <a:r>
              <a:rPr spc="-71" dirty="0"/>
              <a:t> kết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7" y="726997"/>
            <a:ext cx="10623125" cy="4786961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341610" marR="6801" indent="-326493" algn="just">
              <a:lnSpc>
                <a:spcPct val="121600"/>
              </a:lnSpc>
              <a:spcBef>
                <a:spcPts val="1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Các phần tử </a:t>
            </a:r>
            <a:r>
              <a:rPr spc="-5" dirty="0">
                <a:latin typeface="Calibri"/>
                <a:cs typeface="Calibri"/>
              </a:rPr>
              <a:t>&lt;canvas&gt;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khu vực </a:t>
            </a:r>
            <a:r>
              <a:rPr spc="-5" dirty="0">
                <a:latin typeface="Calibri"/>
                <a:cs typeface="Calibri"/>
              </a:rPr>
              <a:t>vẽ </a:t>
            </a:r>
            <a:r>
              <a:rPr spc="5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người dùng có </a:t>
            </a:r>
            <a:r>
              <a:rPr spc="-5" dirty="0">
                <a:latin typeface="Calibri"/>
                <a:cs typeface="Calibri"/>
              </a:rPr>
              <a:t>thể vẽ </a:t>
            </a:r>
            <a:r>
              <a:rPr dirty="0">
                <a:latin typeface="Calibri"/>
                <a:cs typeface="Calibri"/>
              </a:rPr>
              <a:t>đồ họa, </a:t>
            </a:r>
            <a:r>
              <a:rPr spc="-5" dirty="0">
                <a:latin typeface="Calibri"/>
                <a:cs typeface="Calibri"/>
              </a:rPr>
              <a:t>sử  </a:t>
            </a:r>
            <a:r>
              <a:rPr dirty="0">
                <a:latin typeface="Calibri"/>
                <a:cs typeface="Calibri"/>
              </a:rPr>
              <a:t>dụng </a:t>
            </a:r>
            <a:r>
              <a:rPr spc="-5" dirty="0">
                <a:latin typeface="Calibri"/>
                <a:cs typeface="Calibri"/>
              </a:rPr>
              <a:t>hình </a:t>
            </a:r>
            <a:r>
              <a:rPr dirty="0">
                <a:latin typeface="Calibri"/>
                <a:cs typeface="Calibri"/>
              </a:rPr>
              <a:t>ảnh, thêm hình ảnh </a:t>
            </a:r>
            <a:r>
              <a:rPr spc="5" dirty="0">
                <a:latin typeface="Calibri"/>
                <a:cs typeface="Calibri"/>
              </a:rPr>
              <a:t>động,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cũng </a:t>
            </a:r>
            <a:r>
              <a:rPr spc="-5" dirty="0">
                <a:latin typeface="Calibri"/>
                <a:cs typeface="Calibri"/>
              </a:rPr>
              <a:t>có </a:t>
            </a:r>
            <a:r>
              <a:rPr dirty="0">
                <a:latin typeface="Calibri"/>
                <a:cs typeface="Calibri"/>
              </a:rPr>
              <a:t>thêm văn bản để nâng cao </a:t>
            </a:r>
            <a:r>
              <a:rPr spc="-5" dirty="0">
                <a:latin typeface="Calibri"/>
                <a:cs typeface="Calibri"/>
              </a:rPr>
              <a:t>trải  </a:t>
            </a:r>
            <a:r>
              <a:rPr dirty="0">
                <a:latin typeface="Calibri"/>
                <a:cs typeface="Calibri"/>
              </a:rPr>
              <a:t>nghiệm người </a:t>
            </a:r>
            <a:r>
              <a:rPr spc="5" dirty="0">
                <a:latin typeface="Calibri"/>
                <a:cs typeface="Calibri"/>
              </a:rPr>
              <a:t>dùng </a:t>
            </a:r>
            <a:r>
              <a:rPr dirty="0">
                <a:latin typeface="Calibri"/>
                <a:cs typeface="Calibri"/>
              </a:rPr>
              <a:t>trên các trang</a:t>
            </a:r>
            <a:r>
              <a:rPr spc="-136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web.</a:t>
            </a:r>
            <a:endParaRPr dirty="0">
              <a:latin typeface="Calibri"/>
              <a:cs typeface="Calibri"/>
            </a:endParaRPr>
          </a:p>
          <a:p>
            <a:pPr marL="341610" indent="-326493">
              <a:spcBef>
                <a:spcPts val="57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Để</a:t>
            </a:r>
            <a:r>
              <a:rPr spc="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tạo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ra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dòng,</a:t>
            </a:r>
            <a:r>
              <a:rPr spc="41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trên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bức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vẽ</a:t>
            </a:r>
            <a:r>
              <a:rPr spc="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có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thể</a:t>
            </a:r>
            <a:r>
              <a:rPr spc="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sử</a:t>
            </a:r>
            <a:r>
              <a:rPr spc="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phương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thức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stroke</a:t>
            </a:r>
            <a:r>
              <a:rPr spc="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(),</a:t>
            </a:r>
          </a:p>
          <a:p>
            <a:pPr marL="341610">
              <a:spcBef>
                <a:spcPts val="575"/>
              </a:spcBef>
            </a:pPr>
            <a:r>
              <a:rPr spc="-5" dirty="0">
                <a:latin typeface="Calibri"/>
                <a:cs typeface="Calibri"/>
              </a:rPr>
              <a:t>beginPath </a:t>
            </a:r>
            <a:r>
              <a:rPr dirty="0">
                <a:latin typeface="Calibri"/>
                <a:cs typeface="Calibri"/>
              </a:rPr>
              <a:t>(), </a:t>
            </a:r>
            <a:r>
              <a:rPr spc="-24" dirty="0">
                <a:latin typeface="Calibri"/>
                <a:cs typeface="Calibri"/>
              </a:rPr>
              <a:t>lineTo </a:t>
            </a:r>
            <a:r>
              <a:rPr dirty="0">
                <a:latin typeface="Calibri"/>
                <a:cs typeface="Calibri"/>
              </a:rPr>
              <a:t>(),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-30" dirty="0">
                <a:latin typeface="Calibri"/>
                <a:cs typeface="Calibri"/>
              </a:rPr>
              <a:t>moveTo </a:t>
            </a:r>
            <a:r>
              <a:rPr dirty="0">
                <a:latin typeface="Calibri"/>
                <a:cs typeface="Calibri"/>
              </a:rPr>
              <a:t>()</a:t>
            </a:r>
            <a:r>
              <a:rPr spc="-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.</a:t>
            </a:r>
          </a:p>
          <a:p>
            <a:pPr marL="341610" marR="8313" indent="-326493">
              <a:lnSpc>
                <a:spcPct val="121600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-19" dirty="0">
                <a:latin typeface="Calibri"/>
                <a:cs typeface="Calibri"/>
              </a:rPr>
              <a:t>Vòng </a:t>
            </a:r>
            <a:r>
              <a:rPr dirty="0">
                <a:latin typeface="Calibri"/>
                <a:cs typeface="Calibri"/>
              </a:rPr>
              <a:t>cung được đại diện bằng cách sử dụng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góc bắt đầu, góc cuối, bán  kính, </a:t>
            </a:r>
            <a:r>
              <a:rPr spc="5" dirty="0">
                <a:latin typeface="Calibri"/>
                <a:cs typeface="Calibri"/>
              </a:rPr>
              <a:t>một điểm </a:t>
            </a:r>
            <a:r>
              <a:rPr dirty="0">
                <a:latin typeface="Calibri"/>
                <a:cs typeface="Calibri"/>
              </a:rPr>
              <a:t>trung tâm,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hướng vẽ (ngược chiều </a:t>
            </a:r>
            <a:r>
              <a:rPr spc="5" dirty="0">
                <a:latin typeface="Calibri"/>
                <a:cs typeface="Calibri"/>
              </a:rPr>
              <a:t>kim đồng hồ</a:t>
            </a:r>
            <a:r>
              <a:rPr spc="-30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hoặc).</a:t>
            </a:r>
          </a:p>
          <a:p>
            <a:pPr marL="341610" indent="-326493">
              <a:spcBef>
                <a:spcPts val="57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-24" dirty="0">
                <a:latin typeface="Calibri"/>
                <a:cs typeface="Calibri"/>
              </a:rPr>
              <a:t>Với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HTML5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cavans,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người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dùng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có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thể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tạo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ra</a:t>
            </a:r>
            <a:r>
              <a:rPr spc="17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hình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chữ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nhật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bằng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cách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sử</a:t>
            </a:r>
            <a:endParaRPr dirty="0">
              <a:latin typeface="Calibri"/>
              <a:cs typeface="Calibri"/>
            </a:endParaRPr>
          </a:p>
          <a:p>
            <a:pPr marL="341610">
              <a:spcBef>
                <a:spcPts val="572"/>
              </a:spcBef>
            </a:pPr>
            <a:r>
              <a:rPr spc="5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phương </a:t>
            </a:r>
            <a:r>
              <a:rPr spc="5" dirty="0">
                <a:latin typeface="Calibri"/>
                <a:cs typeface="Calibri"/>
              </a:rPr>
              <a:t>thức </a:t>
            </a:r>
            <a:r>
              <a:rPr dirty="0">
                <a:latin typeface="Calibri"/>
                <a:cs typeface="Calibri"/>
              </a:rPr>
              <a:t>rect</a:t>
            </a:r>
            <a:r>
              <a:rPr spc="-1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().</a:t>
            </a:r>
          </a:p>
          <a:p>
            <a:pPr marL="341610" marR="11338" indent="-326493">
              <a:lnSpc>
                <a:spcPct val="121600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Đường cong Bezier được thể hiện </a:t>
            </a:r>
            <a:r>
              <a:rPr spc="-5" dirty="0">
                <a:latin typeface="Calibri"/>
                <a:cs typeface="Calibri"/>
              </a:rPr>
              <a:t>với </a:t>
            </a:r>
            <a:r>
              <a:rPr dirty="0">
                <a:latin typeface="Calibri"/>
                <a:cs typeface="Calibri"/>
              </a:rPr>
              <a:t>hai điểm kiểm soát, điểm ngữ cảnh, </a:t>
            </a:r>
            <a:r>
              <a:rPr spc="-24" dirty="0">
                <a:latin typeface="Calibri"/>
                <a:cs typeface="Calibri"/>
              </a:rPr>
              <a:t>và </a:t>
            </a:r>
            <a:r>
              <a:rPr spc="448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một điểm </a:t>
            </a:r>
            <a:r>
              <a:rPr spc="-19" dirty="0">
                <a:latin typeface="Calibri"/>
                <a:cs typeface="Calibri"/>
              </a:rPr>
              <a:t>kết</a:t>
            </a:r>
            <a:r>
              <a:rPr spc="-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thúc.</a:t>
            </a:r>
          </a:p>
          <a:p>
            <a:pPr marL="341610" marR="6047" indent="-326493">
              <a:lnSpc>
                <a:spcPts val="3212"/>
              </a:lnSpc>
              <a:spcBef>
                <a:spcPts val="20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HTML5 </a:t>
            </a:r>
            <a:r>
              <a:rPr spc="-5" dirty="0">
                <a:latin typeface="Calibri"/>
                <a:cs typeface="Calibri"/>
              </a:rPr>
              <a:t>canvas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người dùng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các đường cong bậc hai bằng cách  sử </a:t>
            </a:r>
            <a:r>
              <a:rPr spc="5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phương </a:t>
            </a:r>
            <a:r>
              <a:rPr spc="5" dirty="0">
                <a:latin typeface="Calibri"/>
                <a:cs typeface="Calibri"/>
              </a:rPr>
              <a:t>thức </a:t>
            </a:r>
            <a:r>
              <a:rPr spc="-11" dirty="0">
                <a:latin typeface="Calibri"/>
                <a:cs typeface="Calibri"/>
              </a:rPr>
              <a:t>quadraticCurveTo </a:t>
            </a:r>
            <a:r>
              <a:rPr dirty="0">
                <a:latin typeface="Calibri"/>
                <a:cs typeface="Calibri"/>
              </a:rPr>
              <a:t>()</a:t>
            </a:r>
            <a:r>
              <a:rPr spc="-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.</a:t>
            </a:r>
          </a:p>
          <a:p>
            <a:pPr marL="341610" marR="6047" indent="-326493">
              <a:lnSpc>
                <a:spcPts val="3212"/>
              </a:lnSpc>
              <a:spcBef>
                <a:spcPts val="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HTML5 </a:t>
            </a:r>
            <a:r>
              <a:rPr spc="-5" dirty="0">
                <a:latin typeface="Calibri"/>
                <a:cs typeface="Calibri"/>
              </a:rPr>
              <a:t>canvas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người dùng </a:t>
            </a:r>
            <a:r>
              <a:rPr spc="-5" dirty="0">
                <a:latin typeface="Calibri"/>
                <a:cs typeface="Calibri"/>
              </a:rPr>
              <a:t>vẽ </a:t>
            </a:r>
            <a:r>
              <a:rPr dirty="0">
                <a:latin typeface="Calibri"/>
                <a:cs typeface="Calibri"/>
              </a:rPr>
              <a:t>đối tượng hình ảnh trên </a:t>
            </a:r>
            <a:r>
              <a:rPr spc="-5" dirty="0">
                <a:latin typeface="Calibri"/>
                <a:cs typeface="Calibri"/>
              </a:rPr>
              <a:t>canvas </a:t>
            </a:r>
            <a:r>
              <a:rPr dirty="0">
                <a:latin typeface="Calibri"/>
                <a:cs typeface="Calibri"/>
              </a:rPr>
              <a:t>bằng  cách sử </a:t>
            </a:r>
            <a:r>
              <a:rPr spc="5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phương </a:t>
            </a:r>
            <a:r>
              <a:rPr spc="5" dirty="0">
                <a:latin typeface="Calibri"/>
                <a:cs typeface="Calibri"/>
              </a:rPr>
              <a:t>thức </a:t>
            </a:r>
            <a:r>
              <a:rPr dirty="0">
                <a:latin typeface="Calibri"/>
                <a:cs typeface="Calibri"/>
              </a:rPr>
              <a:t>drawImage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().</a:t>
            </a: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16-Vẽ 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họa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JavaScript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70676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2" y="1855802"/>
            <a:ext cx="12192000" cy="707886"/>
          </a:xfrm>
          <a:prstGeom prst="rect">
            <a:avLst/>
          </a:prstGeom>
          <a:noFill/>
          <a:ln>
            <a:noFill/>
          </a:ln>
        </p:spPr>
        <p:txBody>
          <a:bodyPr lIns="108813" tIns="54393" rIns="108813" bIns="54393" anchor="t" anchorCtr="0">
            <a:noAutofit/>
          </a:bodyPr>
          <a:lstStyle/>
          <a:p>
            <a:pPr algn="ctr">
              <a:buSzPct val="25000"/>
            </a:pPr>
            <a:r>
              <a:rPr lang="en-US" sz="49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38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962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22343" r="2682" b="25428"/>
          <a:stretch/>
        </p:blipFill>
        <p:spPr>
          <a:xfrm>
            <a:off x="0" y="-2"/>
            <a:ext cx="12238039" cy="3924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12376" y="4133675"/>
            <a:ext cx="1138611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6000" b="1" smtClean="0">
                <a:solidFill>
                  <a:srgbClr val="7030A0"/>
                </a:solidFill>
                <a:latin typeface="UTM Avo" panose="02040603050506020204" pitchFamily="18" charset="0"/>
              </a:rPr>
              <a:t>TRẢI NGHIỆM THỰC HÀNH</a:t>
            </a:r>
            <a:endParaRPr lang="en-US" sz="6000" b="1" dirty="0">
              <a:solidFill>
                <a:srgbClr val="7030A0"/>
              </a:solidFill>
              <a:latin typeface="UTM Avo" panose="0204060305050602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0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388" y="72918"/>
            <a:ext cx="727456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Lưu </a:t>
            </a:r>
            <a:r>
              <a:rPr spc="-5" dirty="0"/>
              <a:t>trữ </a:t>
            </a:r>
            <a:r>
              <a:rPr spc="-65" dirty="0"/>
              <a:t>Web </a:t>
            </a:r>
            <a:r>
              <a:rPr spc="-24" dirty="0"/>
              <a:t>trong</a:t>
            </a:r>
            <a:r>
              <a:rPr spc="30" dirty="0"/>
              <a:t> </a:t>
            </a:r>
            <a:r>
              <a:rPr spc="-11" dirty="0"/>
              <a:t>HTML5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30954" y="1431033"/>
            <a:ext cx="11505002" cy="746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927" y="2238754"/>
            <a:ext cx="11507030" cy="7498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5022" y="2993239"/>
            <a:ext cx="11724865" cy="7772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924" y="3770477"/>
            <a:ext cx="11730960" cy="7863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5019" y="4488735"/>
            <a:ext cx="11500936" cy="8183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6667" y="1629685"/>
            <a:ext cx="11725333" cy="3626507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một đặc điểm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kỹ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thuật W3C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nhất định gọi nó 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'DOM</a:t>
            </a:r>
            <a:r>
              <a:rPr spc="1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storage’.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19"/>
              </a:spcBef>
            </a:pPr>
            <a:endParaRPr dirty="0">
              <a:latin typeface="Times New Roman"/>
              <a:cs typeface="Times New Roman"/>
            </a:endParaRPr>
          </a:p>
          <a:p>
            <a:pPr marL="15114">
              <a:spcBef>
                <a:spcPts val="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Cung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chức năng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máy</a:t>
            </a:r>
            <a:r>
              <a:rPr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khách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en-US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5114">
              <a:spcBef>
                <a:spcPts val="5"/>
              </a:spcBef>
            </a:pPr>
            <a:endParaRPr lang="en-US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5114">
              <a:spcBef>
                <a:spcPts val="5"/>
              </a:spcBef>
            </a:pPr>
            <a:endParaRPr dirty="0">
              <a:latin typeface="Arial"/>
              <a:cs typeface="Arial"/>
            </a:endParaRPr>
          </a:p>
          <a:p>
            <a:pPr marL="15114" marR="6047" indent="2268"/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Lưu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phục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vụ cho cả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nhu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cầu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thường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xuyên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tạm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thời cũng </a:t>
            </a:r>
            <a:r>
              <a:rPr spc="-11" dirty="0" err="1">
                <a:solidFill>
                  <a:srgbClr val="FFFFFF"/>
                </a:solidFill>
                <a:latin typeface="Arial"/>
                <a:cs typeface="Arial"/>
              </a:rPr>
              <a:t>như</a:t>
            </a:r>
            <a:r>
              <a:rPr spc="-11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en-US" spc="-11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15114" marR="6047" indent="2268"/>
            <a:endParaRPr lang="en-US" spc="-11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5114" marR="6047" indent="2268"/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Cung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kiểm soát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tập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tin cookie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truyền thống,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rất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dễ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dàng</a:t>
            </a:r>
            <a:r>
              <a:rPr lang="en-US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pc="-5" dirty="0" err="1">
                <a:solidFill>
                  <a:srgbClr val="FFFFFF"/>
                </a:solidFill>
                <a:latin typeface="Arial"/>
                <a:cs typeface="Arial"/>
              </a:rPr>
              <a:t>để</a:t>
            </a:r>
            <a:r>
              <a:rPr lang="en-US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pc="-5" dirty="0" err="1">
                <a:solidFill>
                  <a:srgbClr val="FFFFFF"/>
                </a:solidFill>
                <a:latin typeface="Arial"/>
                <a:cs typeface="Arial"/>
              </a:rPr>
              <a:t>làm</a:t>
            </a:r>
            <a:r>
              <a:rPr lang="en-US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pc="-5" dirty="0" err="1">
                <a:solidFill>
                  <a:srgbClr val="FFFFFF"/>
                </a:solidFill>
                <a:latin typeface="Arial"/>
                <a:cs typeface="Arial"/>
              </a:rPr>
              <a:t>việc</a:t>
            </a:r>
            <a:r>
              <a:rPr lang="en-US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pc="-5" dirty="0" err="1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r>
              <a:rPr lang="en-US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pc="-5" dirty="0" err="1">
                <a:solidFill>
                  <a:srgbClr val="FFFFFF"/>
                </a:solidFill>
                <a:latin typeface="Arial"/>
                <a:cs typeface="Arial"/>
              </a:rPr>
              <a:t>chúng</a:t>
            </a:r>
            <a:r>
              <a:rPr lang="en-US" spc="-5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</a:p>
          <a:p>
            <a:pPr marL="15114" marR="6047" indent="2268"/>
            <a:endParaRPr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dirty="0">
              <a:latin typeface="Times New Roman"/>
              <a:cs typeface="Times New Roman"/>
            </a:endParaRPr>
          </a:p>
          <a:p>
            <a:pPr marL="18893" marR="531308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Ban đầu là một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HTML5,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nhưng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bây giờ nó hiện diện trong một đặc  điểm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kỹ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thuật riêng biệt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tối đa 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5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MB thông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cho mỗi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miền.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6501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275164" y="1776956"/>
            <a:ext cx="7055357" cy="7953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500" b="1" dirty="0" smtClean="0">
                <a:ln>
                  <a:solidFill>
                    <a:schemeClr val="bg1"/>
                  </a:solidFill>
                </a:ln>
                <a:solidFill>
                  <a:srgbClr val="600477"/>
                </a:solidFill>
                <a:latin typeface="UTM Avo" panose="02040603050506020204" pitchFamily="18" charset="0"/>
              </a:rPr>
              <a:t>TRÂN TRỌNG CẢM ƠN!</a:t>
            </a:r>
            <a:endParaRPr lang="en-US" sz="3500" b="1" dirty="0">
              <a:ln>
                <a:solidFill>
                  <a:schemeClr val="bg1"/>
                </a:solidFill>
              </a:ln>
              <a:solidFill>
                <a:srgbClr val="600477"/>
              </a:solidFill>
              <a:latin typeface="UTM Avo" panose="0204060305050602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1" y="675061"/>
            <a:ext cx="3777949" cy="467543"/>
          </a:xfrm>
          <a:prstGeom prst="rect">
            <a:avLst/>
          </a:prstGeom>
        </p:spPr>
      </p:pic>
      <p:sp>
        <p:nvSpPr>
          <p:cNvPr id="10" name="Google Shape;4741;p464"/>
          <p:cNvSpPr txBox="1">
            <a:spLocks/>
          </p:cNvSpPr>
          <p:nvPr/>
        </p:nvSpPr>
        <p:spPr>
          <a:xfrm>
            <a:off x="5772553" y="2929613"/>
            <a:ext cx="5991075" cy="40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238 </a:t>
            </a:r>
            <a:r>
              <a:rPr lang="en-US" sz="1800" b="1" dirty="0" err="1" smtClean="0">
                <a:latin typeface="Roboto"/>
              </a:rPr>
              <a:t>Hoàng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Quốc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Việt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Bắc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Từ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Liêm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Hà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Nội</a:t>
            </a:r>
            <a:endParaRPr lang="vi-VN" sz="1800" b="1" dirty="0">
              <a:latin typeface="Roboto"/>
            </a:endParaRPr>
          </a:p>
        </p:txBody>
      </p:sp>
      <p:sp>
        <p:nvSpPr>
          <p:cNvPr id="11" name="Google Shape;4742;p464"/>
          <p:cNvSpPr txBox="1">
            <a:spLocks/>
          </p:cNvSpPr>
          <p:nvPr/>
        </p:nvSpPr>
        <p:spPr>
          <a:xfrm>
            <a:off x="5772553" y="3520137"/>
            <a:ext cx="36952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0968.27.6996</a:t>
            </a:r>
            <a:endParaRPr lang="en-US" sz="1800" b="1" dirty="0">
              <a:latin typeface="Roboto"/>
            </a:endParaRPr>
          </a:p>
        </p:txBody>
      </p:sp>
      <p:sp>
        <p:nvSpPr>
          <p:cNvPr id="12" name="Google Shape;4743;p464"/>
          <p:cNvSpPr txBox="1">
            <a:spLocks/>
          </p:cNvSpPr>
          <p:nvPr/>
        </p:nvSpPr>
        <p:spPr>
          <a:xfrm>
            <a:off x="5772553" y="4166421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tuyensinh@bachkhoa-aptech.edu.vn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13" name="Google Shape;4745;p464" descr="Receiver"/>
          <p:cNvPicPr preferRelativeResize="0">
            <a:picLocks/>
          </p:cNvPicPr>
          <p:nvPr/>
        </p:nvPicPr>
        <p:blipFill rotWithShape="1">
          <a:blip r:embed="rId4">
            <a:alphaModFix/>
            <a:biLevel thresh="50000"/>
          </a:blip>
          <a:srcRect/>
          <a:stretch/>
        </p:blipFill>
        <p:spPr>
          <a:xfrm>
            <a:off x="5104559" y="3423731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4746;p464" descr="Envelope"/>
          <p:cNvPicPr preferRelativeResize="0">
            <a:picLocks/>
          </p:cNvPicPr>
          <p:nvPr/>
        </p:nvPicPr>
        <p:blipFill rotWithShape="1">
          <a:blip r:embed="rId5">
            <a:alphaModFix/>
            <a:biLevel thresh="50000"/>
          </a:blip>
          <a:srcRect/>
          <a:stretch/>
        </p:blipFill>
        <p:spPr>
          <a:xfrm>
            <a:off x="5104559" y="4070014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4748;p464" descr="User"/>
          <p:cNvPicPr preferRelativeResize="0">
            <a:picLocks/>
          </p:cNvPicPr>
          <p:nvPr/>
        </p:nvPicPr>
        <p:blipFill rotWithShape="1">
          <a:blip r:embed="rId6">
            <a:alphaModFix/>
            <a:biLevel thresh="50000"/>
          </a:blip>
          <a:srcRect/>
          <a:stretch/>
        </p:blipFill>
        <p:spPr>
          <a:xfrm>
            <a:off x="5104559" y="2833206"/>
            <a:ext cx="469813" cy="469812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" name="Google Shape;4749;p464" descr="decorative element"/>
          <p:cNvCxnSpPr/>
          <p:nvPr/>
        </p:nvCxnSpPr>
        <p:spPr>
          <a:xfrm>
            <a:off x="5170080" y="3303018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750;p464" descr="decorative element"/>
          <p:cNvCxnSpPr/>
          <p:nvPr/>
        </p:nvCxnSpPr>
        <p:spPr>
          <a:xfrm>
            <a:off x="5170080" y="39021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4751;p464" descr="decorative element"/>
          <p:cNvCxnSpPr/>
          <p:nvPr/>
        </p:nvCxnSpPr>
        <p:spPr>
          <a:xfrm>
            <a:off x="5170080" y="46514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4751;p464" descr="decorative element"/>
          <p:cNvCxnSpPr/>
          <p:nvPr/>
        </p:nvCxnSpPr>
        <p:spPr>
          <a:xfrm>
            <a:off x="5170080" y="5302637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" name="Google Shape;4743;p464"/>
          <p:cNvSpPr txBox="1">
            <a:spLocks/>
          </p:cNvSpPr>
          <p:nvPr/>
        </p:nvSpPr>
        <p:spPr>
          <a:xfrm>
            <a:off x="5772553" y="4845294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www.bachkhoa-aptech.edu.vn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7170" name="Picture 2" descr="Káº¿t quáº£ hÃ¬nh áº£nh cho world icon 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21" y="4771421"/>
            <a:ext cx="424744" cy="4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823737" y="701033"/>
            <a:ext cx="7128577" cy="3936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 smtClean="0">
                <a:latin typeface="UTM Avo" panose="02040603050506020204" pitchFamily="18" charset="0"/>
              </a:rPr>
              <a:t>HỆ THỐNG ĐÀO TẠO CNTT QUỐC TẾ BACHKHOA - APTECH</a:t>
            </a:r>
            <a:endParaRPr lang="en-US" sz="1500" b="1" dirty="0">
              <a:latin typeface="UTM Avo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" y="1878372"/>
            <a:ext cx="3744411" cy="373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118638"/>
            <a:ext cx="75945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Lưu </a:t>
            </a:r>
            <a:r>
              <a:rPr spc="-5" dirty="0"/>
              <a:t>trữ </a:t>
            </a:r>
            <a:r>
              <a:rPr spc="-65" dirty="0"/>
              <a:t>Web </a:t>
            </a:r>
            <a:r>
              <a:rPr spc="-5" dirty="0"/>
              <a:t>so </a:t>
            </a:r>
            <a:r>
              <a:rPr spc="-24" dirty="0"/>
              <a:t>với</a:t>
            </a:r>
            <a:r>
              <a:rPr spc="30" dirty="0"/>
              <a:t> </a:t>
            </a:r>
            <a:r>
              <a:rPr spc="-5" dirty="0"/>
              <a:t>Cookies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12064" y="1691641"/>
            <a:ext cx="11332465" cy="809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6127" y="2555748"/>
            <a:ext cx="11403583" cy="847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6128" y="3407664"/>
            <a:ext cx="11328399" cy="10226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6128" y="4396740"/>
            <a:ext cx="11440160" cy="8473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0029" y="1774318"/>
            <a:ext cx="10925388" cy="3331302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293237">
              <a:lnSpc>
                <a:spcPts val="2225"/>
              </a:lnSpc>
              <a:spcBef>
                <a:spcPts val="483"/>
              </a:spcBef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Cookie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nhằm để đọc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phía máy chủ, trong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chỉ có sẵn  trên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phía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máy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khách.</a:t>
            </a:r>
            <a:endParaRPr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3500">
              <a:latin typeface="Times New Roman"/>
              <a:cs typeface="Times New Roman"/>
            </a:endParaRPr>
          </a:p>
          <a:p>
            <a:pPr marL="18139" marR="42323">
              <a:lnSpc>
                <a:spcPts val="2225"/>
              </a:lnSpc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Cookie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gửi cùng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mỗi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yêu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cầu HTTP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đến máy chủ, trong khi dữ liệu lưu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không được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chuyển đến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máy</a:t>
            </a:r>
            <a:r>
              <a:rPr spc="1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chủ.</a:t>
            </a:r>
            <a:endParaRPr>
              <a:latin typeface="Arial"/>
              <a:cs typeface="Arial"/>
            </a:endParaRPr>
          </a:p>
          <a:p>
            <a:pPr>
              <a:spcBef>
                <a:spcPts val="49"/>
              </a:spcBef>
            </a:pPr>
            <a:endParaRPr sz="2700">
              <a:latin typeface="Times New Roman"/>
              <a:cs typeface="Times New Roman"/>
            </a:endParaRPr>
          </a:p>
          <a:p>
            <a:pPr marL="18139" marR="342364">
              <a:lnSpc>
                <a:spcPct val="86400"/>
              </a:lnSpc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Cookie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dẫn đến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phí băng thông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do đó dẫn đến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phí cao,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chúng  được gửi đi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mỗi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yêu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cầu </a:t>
            </a:r>
            <a:r>
              <a:rPr spc="-54" dirty="0">
                <a:solidFill>
                  <a:srgbClr val="FFFFFF"/>
                </a:solidFill>
                <a:latin typeface="Arial"/>
                <a:cs typeface="Arial"/>
              </a:rPr>
              <a:t>HTTP.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trên ổ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cứng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người dùng,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do đó không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tốn kém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gì để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</a:t>
            </a:r>
            <a:r>
              <a:rPr spc="7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dụng.</a:t>
            </a:r>
            <a:endParaRPr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700">
              <a:latin typeface="Times New Roman"/>
              <a:cs typeface="Times New Roman"/>
            </a:endParaRPr>
          </a:p>
          <a:p>
            <a:pPr marL="18139" marR="6047">
              <a:lnSpc>
                <a:spcPts val="2238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tập tin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cookie, thông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tin 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thể được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4 KB,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với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tối đa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pc="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MB.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5226" y="902919"/>
            <a:ext cx="10116821" cy="296076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341610" indent="-326493">
              <a:spcBef>
                <a:spcPts val="14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Một số </a:t>
            </a:r>
            <a:r>
              <a:rPr spc="5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biệt </a:t>
            </a:r>
            <a:r>
              <a:rPr spc="5" dirty="0">
                <a:latin typeface="Calibri"/>
                <a:cs typeface="Calibri"/>
              </a:rPr>
              <a:t>quan </a:t>
            </a:r>
            <a:r>
              <a:rPr dirty="0">
                <a:latin typeface="Calibri"/>
                <a:cs typeface="Calibri"/>
              </a:rPr>
              <a:t>trọng giữa các tập tin cookie </a:t>
            </a:r>
            <a:r>
              <a:rPr spc="-11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lưu </a:t>
            </a:r>
            <a:r>
              <a:rPr dirty="0">
                <a:latin typeface="Calibri"/>
                <a:cs typeface="Calibri"/>
              </a:rPr>
              <a:t>trữ </a:t>
            </a:r>
            <a:r>
              <a:rPr spc="5" dirty="0">
                <a:latin typeface="Calibri"/>
                <a:cs typeface="Calibri"/>
              </a:rPr>
              <a:t>web như</a:t>
            </a:r>
            <a:r>
              <a:rPr spc="-2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01669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987" y="118638"/>
            <a:ext cx="877400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Lưu </a:t>
            </a:r>
            <a:r>
              <a:rPr spc="-5" dirty="0"/>
              <a:t>trữ </a:t>
            </a:r>
            <a:r>
              <a:rPr spc="-65" dirty="0"/>
              <a:t>Web </a:t>
            </a:r>
            <a:r>
              <a:rPr spc="-24" dirty="0"/>
              <a:t>với </a:t>
            </a:r>
            <a:r>
              <a:rPr spc="-19" dirty="0"/>
              <a:t>các </a:t>
            </a:r>
            <a:r>
              <a:rPr spc="-5" dirty="0"/>
              <a:t>trình</a:t>
            </a:r>
            <a:r>
              <a:rPr spc="60" dirty="0"/>
              <a:t> </a:t>
            </a:r>
            <a:r>
              <a:rPr spc="-24" dirty="0"/>
              <a:t>duyệt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6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1903" y="777241"/>
            <a:ext cx="11342623" cy="902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1903" y="1535430"/>
            <a:ext cx="11342623" cy="786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8163" y="2232661"/>
            <a:ext cx="11413744" cy="10226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8649" y="885953"/>
            <a:ext cx="11031391" cy="2630978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ts val="2398"/>
              </a:lnSpc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phụ thuộc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thể và vị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trí nơi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spc="1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4" dirty="0" smtClean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pc="-5" dirty="0" err="1" smtClean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phụ thuộc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duyệt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 marL="15114" marR="263766">
              <a:lnSpc>
                <a:spcPts val="2225"/>
              </a:lnSpc>
              <a:spcBef>
                <a:spcPts val="1142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mỗi trình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riêng biệt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độc lập, ngay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cả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khi nó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mặt trên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cùng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4" dirty="0" err="1">
                <a:solidFill>
                  <a:srgbClr val="FFFFFF"/>
                </a:solidFill>
                <a:latin typeface="Arial"/>
                <a:cs typeface="Arial"/>
              </a:rPr>
              <a:t>máy</a:t>
            </a:r>
            <a:r>
              <a:rPr spc="-54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en-US" spc="-54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30985" marR="6047">
              <a:lnSpc>
                <a:spcPct val="86500"/>
              </a:lnSpc>
              <a:spcBef>
                <a:spcPts val="1536"/>
              </a:spcBef>
            </a:pPr>
            <a:endParaRPr lang="en-US" dirty="0">
              <a:latin typeface="Arial"/>
              <a:cs typeface="Arial"/>
            </a:endParaRPr>
          </a:p>
          <a:p>
            <a:pPr marL="30985" marR="6047">
              <a:lnSpc>
                <a:spcPct val="86500"/>
              </a:lnSpc>
              <a:spcBef>
                <a:spcPts val="1536"/>
              </a:spcBef>
            </a:pPr>
            <a:r>
              <a:rPr spc="-5" dirty="0" smtClean="0">
                <a:solidFill>
                  <a:schemeClr val="bg1"/>
                </a:solidFill>
                <a:latin typeface="Arial"/>
                <a:cs typeface="Arial"/>
              </a:rPr>
              <a:t>HTML5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trữ </a:t>
            </a:r>
            <a:r>
              <a:rPr spc="-19" dirty="0">
                <a:solidFill>
                  <a:schemeClr val="bg1"/>
                </a:solidFill>
                <a:latin typeface="Arial"/>
                <a:cs typeface="Arial"/>
              </a:rPr>
              <a:t>web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được thực hiện 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tự </a:t>
            </a:r>
            <a:r>
              <a:rPr spc="-11" dirty="0">
                <a:solidFill>
                  <a:schemeClr val="bg1"/>
                </a:solidFill>
                <a:latin typeface="Arial"/>
                <a:cs typeface="Arial"/>
              </a:rPr>
              <a:t>nhiên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trong hầu hết 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trình </a:t>
            </a:r>
            <a:r>
              <a:rPr spc="-11" dirty="0">
                <a:solidFill>
                  <a:schemeClr val="bg1"/>
                </a:solidFill>
                <a:latin typeface="Arial"/>
                <a:cs typeface="Arial"/>
              </a:rPr>
              <a:t>duyệt </a:t>
            </a:r>
            <a:r>
              <a:rPr spc="-19" dirty="0">
                <a:solidFill>
                  <a:schemeClr val="bg1"/>
                </a:solidFill>
                <a:latin typeface="Arial"/>
                <a:cs typeface="Arial"/>
              </a:rPr>
              <a:t>web,  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vì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vậy </a:t>
            </a:r>
            <a:r>
              <a:rPr spc="-11" dirty="0">
                <a:solidFill>
                  <a:schemeClr val="bg1"/>
                </a:solidFill>
                <a:latin typeface="Arial"/>
                <a:cs typeface="Arial"/>
              </a:rPr>
              <a:t>người</a:t>
            </a:r>
            <a:r>
              <a:rPr spc="-11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ta có thể sử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dụng nó ngay 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cả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khi trình </a:t>
            </a:r>
            <a:r>
              <a:rPr spc="-11" dirty="0">
                <a:solidFill>
                  <a:schemeClr val="bg1"/>
                </a:solidFill>
                <a:latin typeface="Arial"/>
                <a:cs typeface="Arial"/>
              </a:rPr>
              <a:t>duyệt 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của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bên 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thứ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ba plug-in  không 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sẵn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dirty="0">
              <a:solidFill>
                <a:schemeClr val="bg1"/>
              </a:solidFill>
              <a:latin typeface="Arial"/>
              <a:cs typeface="Arial"/>
            </a:endParaRPr>
          </a:p>
          <a:p>
            <a:pPr marL="374106" indent="-326493">
              <a:spcBef>
                <a:spcPts val="154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4863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sự </a:t>
            </a:r>
            <a:r>
              <a:rPr spc="5" dirty="0">
                <a:latin typeface="Calibri"/>
                <a:cs typeface="Calibri"/>
              </a:rPr>
              <a:t>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các trình duyệt </a:t>
            </a:r>
            <a:r>
              <a:rPr spc="5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 </a:t>
            </a:r>
            <a:r>
              <a:rPr spc="5" dirty="0">
                <a:latin typeface="Calibri"/>
                <a:cs typeface="Calibri"/>
              </a:rPr>
              <a:t>cho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HTML5 lưu trữ</a:t>
            </a:r>
            <a:r>
              <a:rPr spc="-2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web: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136458"/>
              </p:ext>
            </p:extLst>
          </p:nvPr>
        </p:nvGraphicFramePr>
        <p:xfrm>
          <a:off x="1219198" y="3505201"/>
          <a:ext cx="9802464" cy="28263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41049"/>
                <a:gridCol w="5861415"/>
              </a:tblGrid>
              <a:tr h="6747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4076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Trình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duyệt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marL="892810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Phiên bản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634" marB="0">
                    <a:solidFill>
                      <a:srgbClr val="943735"/>
                    </a:solidFill>
                  </a:tcPr>
                </a:tc>
              </a:tr>
              <a:tr h="4698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IE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50825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8.0+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</a:tr>
              <a:tr h="4692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Firefox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50825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3.6+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solidFill>
                      <a:srgbClr val="F1DCDB"/>
                    </a:solidFill>
                  </a:tcPr>
                </a:tc>
              </a:tr>
              <a:tr h="3915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Safari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508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4.0+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  <a:tr h="3915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Chrome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508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5.0+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  <a:tr h="4294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Opera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508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10.5+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48835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386" y="118638"/>
            <a:ext cx="736007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Khám </a:t>
            </a:r>
            <a:r>
              <a:rPr spc="-11" dirty="0"/>
              <a:t>phá </a:t>
            </a:r>
            <a:r>
              <a:rPr spc="-5" dirty="0"/>
              <a:t>lưu trữ </a:t>
            </a:r>
            <a:r>
              <a:rPr spc="-60" dirty="0"/>
              <a:t>Web</a:t>
            </a:r>
            <a:r>
              <a:rPr spc="-49" dirty="0"/>
              <a:t> </a:t>
            </a:r>
            <a:r>
              <a:rPr spc="-11" dirty="0"/>
              <a:t>1-2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7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20191" y="1197864"/>
            <a:ext cx="11324336" cy="18288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8477" y="3026664"/>
            <a:ext cx="11306048" cy="11948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4095" y="4245863"/>
            <a:ext cx="11427968" cy="822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1658" y="1462785"/>
            <a:ext cx="10905066" cy="3462359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20407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Hai loại HTML5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thể là,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session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cụ</a:t>
            </a:r>
            <a:r>
              <a:rPr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bộ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19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37032" indent="-16628"/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Cả hai loại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đều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phép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khoảng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5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MB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mỗi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tên</a:t>
            </a:r>
            <a:r>
              <a:rPr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miền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35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37032">
              <a:lnSpc>
                <a:spcPts val="2398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kiểm tra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hỗ trợ HTML5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thuộc tính </a:t>
            </a:r>
            <a:r>
              <a:rPr dirty="0" err="1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 err="1" smtClean="0">
                <a:solidFill>
                  <a:srgbClr val="FFFFFF"/>
                </a:solidFill>
                <a:latin typeface="Arial"/>
                <a:cs typeface="Arial"/>
              </a:rPr>
              <a:t>tên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pc="-5" dirty="0" err="1" smtClean="0">
                <a:solidFill>
                  <a:srgbClr val="FFFFFF"/>
                </a:solidFill>
                <a:latin typeface="Arial"/>
                <a:cs typeface="Arial"/>
              </a:rPr>
              <a:t>localStorage</a:t>
            </a:r>
            <a:r>
              <a:rPr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hoặc sessionStorage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sẵn như là một biến toàn cục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đối  tượng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cửa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sổ.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5114" marR="6047">
              <a:lnSpc>
                <a:spcPts val="2225"/>
              </a:lnSpc>
              <a:spcBef>
                <a:spcPts val="1370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Nếu không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hỗ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trợ,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thuộc tính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localStorage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hoặc sessionStorage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sẽ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xác  định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05886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987" y="121432"/>
            <a:ext cx="736007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Khám </a:t>
            </a:r>
            <a:r>
              <a:rPr spc="-11" dirty="0"/>
              <a:t>phá lưu </a:t>
            </a:r>
            <a:r>
              <a:rPr spc="-5" dirty="0"/>
              <a:t>trữ </a:t>
            </a:r>
            <a:r>
              <a:rPr spc="-65" dirty="0"/>
              <a:t>Web</a:t>
            </a:r>
            <a:r>
              <a:rPr spc="-5" dirty="0"/>
              <a:t> 2-2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7" y="825754"/>
            <a:ext cx="6872392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 err="1">
                <a:latin typeface="Calibri"/>
                <a:cs typeface="Calibri"/>
              </a:rPr>
              <a:t>dụ</a:t>
            </a:r>
            <a:r>
              <a:rPr dirty="0" smtClean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1222" y="1209399"/>
            <a:ext cx="11024108" cy="5205665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R="878209"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&lt;!DOCTYPE html&gt;</a:t>
            </a:r>
          </a:p>
          <a:p>
            <a:pPr marR="878209"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&lt;html&gt;</a:t>
            </a:r>
          </a:p>
          <a:p>
            <a:pPr marR="878209"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&lt;head&gt;</a:t>
            </a:r>
          </a:p>
          <a:p>
            <a:pPr marR="878209">
              <a:spcBef>
                <a:spcPts val="114"/>
              </a:spcBef>
            </a:pPr>
            <a:r>
              <a:rPr lang="en-US" spc="-5" dirty="0">
                <a:latin typeface="Courier New"/>
                <a:cs typeface="Courier New"/>
              </a:rPr>
              <a:t>    </a:t>
            </a:r>
            <a:r>
              <a:rPr lang="vi-VN" spc="-5" dirty="0">
                <a:latin typeface="Courier New"/>
                <a:cs typeface="Courier New"/>
              </a:rPr>
              <a:t>&lt;title&gt;Support for Web Storage&lt;/title&gt;</a:t>
            </a:r>
          </a:p>
          <a:p>
            <a:pPr marR="878209">
              <a:spcBef>
                <a:spcPts val="114"/>
              </a:spcBef>
            </a:pPr>
            <a:r>
              <a:rPr lang="en-US" spc="-5" dirty="0">
                <a:latin typeface="Courier New"/>
                <a:cs typeface="Courier New"/>
              </a:rPr>
              <a:t>    </a:t>
            </a:r>
            <a:r>
              <a:rPr lang="vi-VN" spc="-5" dirty="0">
                <a:latin typeface="Courier New"/>
                <a:cs typeface="Courier New"/>
              </a:rPr>
              <a:t>&lt;script&gt;</a:t>
            </a:r>
          </a:p>
          <a:p>
            <a:pPr marR="878209">
              <a:spcBef>
                <a:spcPts val="114"/>
              </a:spcBef>
            </a:pPr>
            <a:r>
              <a:rPr lang="en-US" spc="-5" dirty="0">
                <a:latin typeface="Courier New"/>
                <a:cs typeface="Courier New"/>
              </a:rPr>
              <a:t>        </a:t>
            </a:r>
            <a:r>
              <a:rPr lang="vi-VN" spc="-5" dirty="0">
                <a:latin typeface="Courier New"/>
                <a:cs typeface="Courier New"/>
              </a:rPr>
              <a:t>function checkSupport() {</a:t>
            </a:r>
          </a:p>
          <a:p>
            <a:pPr marR="878209">
              <a:spcBef>
                <a:spcPts val="114"/>
              </a:spcBef>
            </a:pPr>
            <a:r>
              <a:rPr lang="en-US" spc="-5" dirty="0">
                <a:latin typeface="Courier New"/>
                <a:cs typeface="Courier New"/>
              </a:rPr>
              <a:t>            </a:t>
            </a:r>
            <a:r>
              <a:rPr lang="vi-VN" spc="-5" dirty="0">
                <a:latin typeface="Courier New"/>
                <a:cs typeface="Courier New"/>
              </a:rPr>
              <a:t>if ((‘sessionStorage’ in window) &amp;&amp;</a:t>
            </a:r>
            <a:r>
              <a:rPr lang="en-US" spc="-5" dirty="0">
                <a:latin typeface="Courier New"/>
                <a:cs typeface="Courier New"/>
              </a:rPr>
              <a:t> </a:t>
            </a:r>
            <a:r>
              <a:rPr lang="vi-VN" spc="-5" dirty="0">
                <a:latin typeface="Courier New"/>
                <a:cs typeface="Courier New"/>
              </a:rPr>
              <a:t>window[‘sessionStorage’]</a:t>
            </a:r>
            <a:r>
              <a:rPr lang="en-US" spc="-5" dirty="0">
                <a:latin typeface="Courier New"/>
                <a:cs typeface="Courier New"/>
              </a:rPr>
              <a:t> </a:t>
            </a:r>
            <a:r>
              <a:rPr lang="vi-VN" spc="-5" dirty="0">
                <a:latin typeface="Courier New"/>
                <a:cs typeface="Courier New"/>
              </a:rPr>
              <a:t>!== null){</a:t>
            </a:r>
          </a:p>
          <a:p>
            <a:pPr marR="878209">
              <a:spcBef>
                <a:spcPts val="114"/>
              </a:spcBef>
            </a:pPr>
            <a:r>
              <a:rPr lang="en-US" spc="-5" dirty="0">
                <a:latin typeface="Courier New"/>
                <a:cs typeface="Courier New"/>
              </a:rPr>
              <a:t>                </a:t>
            </a:r>
            <a:r>
              <a:rPr lang="vi-VN" spc="-5" dirty="0">
                <a:latin typeface="Courier New"/>
                <a:cs typeface="Courier New"/>
              </a:rPr>
              <a:t>alert(“Your browser supports Web Storage”);</a:t>
            </a:r>
          </a:p>
          <a:p>
            <a:pPr marR="878209">
              <a:spcBef>
                <a:spcPts val="114"/>
              </a:spcBef>
            </a:pPr>
            <a:r>
              <a:rPr lang="en-US" spc="-5" dirty="0">
                <a:latin typeface="Courier New"/>
                <a:cs typeface="Courier New"/>
              </a:rPr>
              <a:t>                </a:t>
            </a:r>
            <a:r>
              <a:rPr lang="vi-VN" spc="-5" dirty="0">
                <a:latin typeface="Courier New"/>
                <a:cs typeface="Courier New"/>
              </a:rPr>
              <a:t>return;</a:t>
            </a:r>
          </a:p>
          <a:p>
            <a:pPr marR="878209">
              <a:spcBef>
                <a:spcPts val="114"/>
              </a:spcBef>
            </a:pPr>
            <a:r>
              <a:rPr lang="en-US" spc="-5" dirty="0">
                <a:latin typeface="Courier New"/>
                <a:cs typeface="Courier New"/>
              </a:rPr>
              <a:t>             </a:t>
            </a:r>
            <a:r>
              <a:rPr lang="vi-VN" spc="-5" dirty="0">
                <a:latin typeface="Courier New"/>
                <a:cs typeface="Courier New"/>
              </a:rPr>
              <a:t>}</a:t>
            </a:r>
          </a:p>
          <a:p>
            <a:pPr marR="878209">
              <a:spcBef>
                <a:spcPts val="114"/>
              </a:spcBef>
            </a:pPr>
            <a:r>
              <a:rPr lang="en-US" spc="-5" dirty="0">
                <a:latin typeface="Courier New"/>
                <a:cs typeface="Courier New"/>
              </a:rPr>
              <a:t>             </a:t>
            </a:r>
            <a:r>
              <a:rPr lang="vi-VN" spc="-5" dirty="0">
                <a:latin typeface="Courier New"/>
                <a:cs typeface="Courier New"/>
              </a:rPr>
              <a:t>alert(“Your browser does not support Web Storage”);</a:t>
            </a:r>
          </a:p>
          <a:p>
            <a:pPr marR="878209">
              <a:spcBef>
                <a:spcPts val="114"/>
              </a:spcBef>
            </a:pPr>
            <a:r>
              <a:rPr lang="en-US" spc="-5" dirty="0">
                <a:latin typeface="Courier New"/>
                <a:cs typeface="Courier New"/>
              </a:rPr>
              <a:t>         </a:t>
            </a:r>
            <a:r>
              <a:rPr lang="vi-VN" spc="-5" dirty="0">
                <a:latin typeface="Courier New"/>
                <a:cs typeface="Courier New"/>
              </a:rPr>
              <a:t>}</a:t>
            </a:r>
          </a:p>
          <a:p>
            <a:pPr marR="878209">
              <a:spcBef>
                <a:spcPts val="114"/>
              </a:spcBef>
            </a:pPr>
            <a:r>
              <a:rPr lang="en-US" spc="-5" dirty="0">
                <a:latin typeface="Courier New"/>
                <a:cs typeface="Courier New"/>
              </a:rPr>
              <a:t>     </a:t>
            </a:r>
            <a:r>
              <a:rPr lang="vi-VN" spc="-5" dirty="0">
                <a:latin typeface="Courier New"/>
                <a:cs typeface="Courier New"/>
              </a:rPr>
              <a:t>&lt;/script&gt;</a:t>
            </a:r>
          </a:p>
          <a:p>
            <a:pPr marR="878209"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&lt;/head&gt;</a:t>
            </a:r>
          </a:p>
          <a:p>
            <a:pPr marR="878209"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&lt;body onload=”checkSupport();”&gt;</a:t>
            </a:r>
          </a:p>
          <a:p>
            <a:pPr marR="878209"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&lt;/body&gt;</a:t>
            </a:r>
          </a:p>
          <a:p>
            <a:pPr marR="878209"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&lt;/html&gt;</a:t>
            </a:r>
            <a:endParaRPr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65111" y="4749191"/>
            <a:ext cx="5512814" cy="1514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88942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118638"/>
            <a:ext cx="535262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Lưu </a:t>
            </a:r>
            <a:r>
              <a:rPr spc="-5" dirty="0"/>
              <a:t>trữ </a:t>
            </a:r>
            <a:r>
              <a:rPr spc="-11" dirty="0"/>
              <a:t>Session</a:t>
            </a:r>
            <a:r>
              <a:rPr spc="-35" dirty="0"/>
              <a:t> </a:t>
            </a:r>
            <a:r>
              <a:rPr spc="5" dirty="0"/>
              <a:t>1-6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24258" y="912930"/>
            <a:ext cx="11328399" cy="808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4258" y="1739448"/>
            <a:ext cx="11346689" cy="517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7841" y="2257044"/>
            <a:ext cx="11346689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8163" y="2873502"/>
            <a:ext cx="11326367" cy="7605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6212" y="912930"/>
            <a:ext cx="11128312" cy="2434261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37789" marR="6047">
              <a:lnSpc>
                <a:spcPts val="2225"/>
              </a:lnSpc>
              <a:spcBef>
                <a:spcPts val="483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Theo dõi 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thể 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cửa sổ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hoặc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tab 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loại bỏ nó ngay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người dùng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đóng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tab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cửa sổ)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mà anh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/ cô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ấy đã làm</a:t>
            </a:r>
            <a:r>
              <a:rPr spc="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err="1">
                <a:solidFill>
                  <a:srgbClr val="FFFFFF"/>
                </a:solidFill>
                <a:latin typeface="Arial"/>
                <a:cs typeface="Arial"/>
              </a:rPr>
              <a:t>việc</a:t>
            </a:r>
            <a:r>
              <a:rPr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pPr marL="37789" marR="6047">
              <a:lnSpc>
                <a:spcPts val="2225"/>
              </a:lnSpc>
              <a:spcBef>
                <a:spcPts val="483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5114"/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Kéo dài toàn bộ thời gian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phiên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giao dịch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do đó, không phải là liên</a:t>
            </a:r>
            <a:r>
              <a:rPr spc="1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tục.</a:t>
            </a:r>
            <a:endParaRPr dirty="0">
              <a:latin typeface="Arial"/>
              <a:cs typeface="Arial"/>
            </a:endParaRPr>
          </a:p>
          <a:p>
            <a:pPr marL="15114">
              <a:spcBef>
                <a:spcPts val="2035"/>
              </a:spcBef>
            </a:pPr>
            <a:r>
              <a:rPr dirty="0">
                <a:latin typeface="Arial"/>
                <a:cs typeface="Arial"/>
              </a:rPr>
              <a:t>Sử </a:t>
            </a:r>
            <a:r>
              <a:rPr spc="-5" dirty="0">
                <a:latin typeface="Arial"/>
                <a:cs typeface="Arial"/>
              </a:rPr>
              <a:t>dụng các cặp khóa </a:t>
            </a:r>
            <a:r>
              <a:rPr dirty="0">
                <a:latin typeface="Arial"/>
                <a:cs typeface="Arial"/>
              </a:rPr>
              <a:t>/ </a:t>
            </a:r>
            <a:r>
              <a:rPr spc="-5" dirty="0">
                <a:latin typeface="Arial"/>
                <a:cs typeface="Arial"/>
              </a:rPr>
              <a:t>giá </a:t>
            </a:r>
            <a:r>
              <a:rPr dirty="0">
                <a:latin typeface="Arial"/>
                <a:cs typeface="Arial"/>
              </a:rPr>
              <a:t>trị </a:t>
            </a:r>
            <a:r>
              <a:rPr spc="-11" dirty="0">
                <a:latin typeface="Arial"/>
                <a:cs typeface="Arial"/>
              </a:rPr>
              <a:t>được </a:t>
            </a:r>
            <a:r>
              <a:rPr spc="-5" dirty="0">
                <a:latin typeface="Arial"/>
                <a:cs typeface="Arial"/>
              </a:rPr>
              <a:t>kèm theo trong </a:t>
            </a:r>
            <a:r>
              <a:rPr spc="-11" dirty="0">
                <a:latin typeface="Arial"/>
                <a:cs typeface="Arial"/>
              </a:rPr>
              <a:t>dấu ngoặc</a:t>
            </a:r>
            <a:r>
              <a:rPr spc="10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kép.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1742" marR="270565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Lưu </a:t>
            </a:r>
            <a:r>
              <a:rPr dirty="0">
                <a:latin typeface="Arial"/>
                <a:cs typeface="Arial"/>
              </a:rPr>
              <a:t>trữ </a:t>
            </a:r>
            <a:r>
              <a:rPr spc="-5" dirty="0">
                <a:latin typeface="Arial"/>
                <a:cs typeface="Arial"/>
              </a:rPr>
              <a:t>dữ liệu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spc="-49" dirty="0">
                <a:latin typeface="Arial"/>
                <a:cs typeface="Arial"/>
              </a:rPr>
              <a:t>key, </a:t>
            </a:r>
            <a:r>
              <a:rPr spc="-5" dirty="0">
                <a:latin typeface="Arial"/>
                <a:cs typeface="Arial"/>
              </a:rPr>
              <a:t>trong </a:t>
            </a:r>
            <a:r>
              <a:rPr dirty="0">
                <a:latin typeface="Arial"/>
                <a:cs typeface="Arial"/>
              </a:rPr>
              <a:t>khi </a:t>
            </a:r>
            <a:r>
              <a:rPr spc="-5" dirty="0">
                <a:latin typeface="Arial"/>
                <a:cs typeface="Arial"/>
              </a:rPr>
              <a:t>dữ liệu được lấy bằng </a:t>
            </a:r>
            <a:r>
              <a:rPr dirty="0">
                <a:latin typeface="Arial"/>
                <a:cs typeface="Arial"/>
              </a:rPr>
              <a:t>cách </a:t>
            </a:r>
            <a:r>
              <a:rPr spc="-5" dirty="0">
                <a:latin typeface="Arial"/>
                <a:cs typeface="Arial"/>
              </a:rPr>
              <a:t>tham chiếu  đến</a:t>
            </a:r>
            <a:r>
              <a:rPr dirty="0">
                <a:latin typeface="Arial"/>
                <a:cs typeface="Arial"/>
              </a:rPr>
              <a:t> </a:t>
            </a:r>
            <a:r>
              <a:rPr spc="-49" dirty="0">
                <a:latin typeface="Arial"/>
                <a:cs typeface="Arial"/>
              </a:rPr>
              <a:t>key.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0674" y="3655312"/>
            <a:ext cx="11293856" cy="12531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0423" y="3863467"/>
            <a:ext cx="10944907" cy="774907"/>
          </a:xfrm>
          <a:prstGeom prst="rect">
            <a:avLst/>
          </a:prstGeom>
        </p:spPr>
        <p:txBody>
          <a:bodyPr vert="horz" wrap="square" lIns="0" tIns="59705" rIns="0" bIns="0" rtlCol="0">
            <a:spAutoFit/>
          </a:bodyPr>
          <a:lstStyle/>
          <a:p>
            <a:pPr marL="15114" marR="6047">
              <a:lnSpc>
                <a:spcPct val="86300"/>
              </a:lnSpc>
              <a:spcBef>
                <a:spcPts val="469"/>
              </a:spcBef>
            </a:pPr>
            <a:r>
              <a:rPr spc="-5" dirty="0">
                <a:latin typeface="Arial"/>
                <a:cs typeface="Arial"/>
              </a:rPr>
              <a:t>Key là một chuỗi, trong </a:t>
            </a:r>
            <a:r>
              <a:rPr dirty="0">
                <a:latin typeface="Arial"/>
                <a:cs typeface="Arial"/>
              </a:rPr>
              <a:t>khi </a:t>
            </a:r>
            <a:r>
              <a:rPr spc="-5" dirty="0">
                <a:latin typeface="Arial"/>
                <a:cs typeface="Arial"/>
              </a:rPr>
              <a:t>giá </a:t>
            </a:r>
            <a:r>
              <a:rPr dirty="0">
                <a:latin typeface="Arial"/>
                <a:cs typeface="Arial"/>
              </a:rPr>
              <a:t>trị </a:t>
            </a:r>
            <a:r>
              <a:rPr spc="-5" dirty="0">
                <a:latin typeface="Arial"/>
                <a:cs typeface="Arial"/>
              </a:rPr>
              <a:t>được lưu </a:t>
            </a:r>
            <a:r>
              <a:rPr dirty="0">
                <a:latin typeface="Arial"/>
                <a:cs typeface="Arial"/>
              </a:rPr>
              <a:t>trữ </a:t>
            </a:r>
            <a:r>
              <a:rPr spc="-5" dirty="0">
                <a:latin typeface="Arial"/>
                <a:cs typeface="Arial"/>
              </a:rPr>
              <a:t>trong khóa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5" dirty="0">
                <a:latin typeface="Arial"/>
                <a:cs typeface="Arial"/>
              </a:rPr>
              <a:t>chứa bất </a:t>
            </a:r>
            <a:r>
              <a:rPr dirty="0">
                <a:latin typeface="Arial"/>
                <a:cs typeface="Arial"/>
              </a:rPr>
              <a:t>kỳ  </a:t>
            </a:r>
            <a:r>
              <a:rPr spc="-5" dirty="0">
                <a:latin typeface="Arial"/>
                <a:cs typeface="Arial"/>
              </a:rPr>
              <a:t>loại dữ liệu nào như chuỗi, </a:t>
            </a:r>
            <a:r>
              <a:rPr spc="-11" dirty="0">
                <a:latin typeface="Arial"/>
                <a:cs typeface="Arial"/>
              </a:rPr>
              <a:t>boolean, </a:t>
            </a:r>
            <a:r>
              <a:rPr dirty="0">
                <a:latin typeface="Arial"/>
                <a:cs typeface="Arial"/>
              </a:rPr>
              <a:t>số </a:t>
            </a:r>
            <a:r>
              <a:rPr spc="-11" dirty="0">
                <a:latin typeface="Arial"/>
                <a:cs typeface="Arial"/>
              </a:rPr>
              <a:t>nguyên, </a:t>
            </a:r>
            <a:r>
              <a:rPr spc="-5" dirty="0">
                <a:latin typeface="Arial"/>
                <a:cs typeface="Arial"/>
              </a:rPr>
              <a:t>hoặc </a:t>
            </a:r>
            <a:r>
              <a:rPr dirty="0">
                <a:latin typeface="Arial"/>
                <a:cs typeface="Arial"/>
              </a:rPr>
              <a:t>số </a:t>
            </a:r>
            <a:r>
              <a:rPr spc="-5" dirty="0">
                <a:latin typeface="Arial"/>
                <a:cs typeface="Arial"/>
              </a:rPr>
              <a:t>thập </a:t>
            </a:r>
            <a:r>
              <a:rPr spc="-11" dirty="0">
                <a:latin typeface="Arial"/>
                <a:cs typeface="Arial"/>
              </a:rPr>
              <a:t>phân. </a:t>
            </a:r>
            <a:r>
              <a:rPr spc="-5" dirty="0">
                <a:latin typeface="Arial"/>
                <a:cs typeface="Arial"/>
              </a:rPr>
              <a:t>Không phụ  thuộc </a:t>
            </a:r>
            <a:r>
              <a:rPr dirty="0">
                <a:latin typeface="Arial"/>
                <a:cs typeface="Arial"/>
              </a:rPr>
              <a:t>vào </a:t>
            </a:r>
            <a:r>
              <a:rPr spc="-5" dirty="0">
                <a:latin typeface="Arial"/>
                <a:cs typeface="Arial"/>
              </a:rPr>
              <a:t>loại dữ liệu được lưu </a:t>
            </a:r>
            <a:r>
              <a:rPr dirty="0">
                <a:latin typeface="Arial"/>
                <a:cs typeface="Arial"/>
              </a:rPr>
              <a:t>trữ, </a:t>
            </a:r>
            <a:r>
              <a:rPr spc="-5" dirty="0">
                <a:latin typeface="Arial"/>
                <a:cs typeface="Arial"/>
              </a:rPr>
              <a:t>nó thực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5" dirty="0">
                <a:latin typeface="Arial"/>
                <a:cs typeface="Arial"/>
              </a:rPr>
              <a:t>được lưu </a:t>
            </a:r>
            <a:r>
              <a:rPr dirty="0">
                <a:latin typeface="Arial"/>
                <a:cs typeface="Arial"/>
              </a:rPr>
              <a:t>trữ cục </a:t>
            </a:r>
            <a:r>
              <a:rPr spc="-5" dirty="0">
                <a:latin typeface="Arial"/>
                <a:cs typeface="Arial"/>
              </a:rPr>
              <a:t>bộ như một  chuỗi.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4255" y="5030580"/>
            <a:ext cx="11320272" cy="8785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0423" y="5204959"/>
            <a:ext cx="10944907" cy="630815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ts val="2398"/>
              </a:lnSpc>
              <a:spcBef>
                <a:spcPts val="119"/>
              </a:spcBef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lấy dữ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liệu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loại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 chức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năng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để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chuyển</a:t>
            </a:r>
            <a:r>
              <a:rPr spc="2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đổi</a:t>
            </a:r>
            <a:endParaRPr dirty="0">
              <a:latin typeface="Arial"/>
              <a:cs typeface="Arial"/>
            </a:endParaRPr>
          </a:p>
          <a:p>
            <a:pPr marL="15114">
              <a:lnSpc>
                <a:spcPts val="2398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chúng thành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kiểu 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thích</a:t>
            </a:r>
            <a:r>
              <a:rPr spc="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hợp.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dirty="0" smtClean="0"/>
              <a:t>Bài </a:t>
            </a:r>
            <a:r>
              <a:rPr lang="en-US" dirty="0" smtClean="0"/>
              <a:t>17 –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web </a:t>
            </a:r>
            <a:r>
              <a:rPr lang="en-US" dirty="0" err="1" smtClean="0"/>
              <a:t>trong</a:t>
            </a:r>
            <a:r>
              <a:rPr lang="en-US" dirty="0" smtClean="0"/>
              <a:t> HTML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245209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7233</TotalTime>
  <Words>4582</Words>
  <Application>Microsoft Office PowerPoint</Application>
  <PresentationFormat>Custom</PresentationFormat>
  <Paragraphs>492</Paragraphs>
  <Slides>40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Office Theme</vt:lpstr>
      <vt:lpstr>1_Office Theme</vt:lpstr>
      <vt:lpstr>Bài 17 Lưu trữ web trong HTML </vt:lpstr>
      <vt:lpstr>Mục tiêu</vt:lpstr>
      <vt:lpstr>Giới thiệu</vt:lpstr>
      <vt:lpstr>Lưu trữ Web trong HTML5</vt:lpstr>
      <vt:lpstr>Lưu trữ Web so với Cookies</vt:lpstr>
      <vt:lpstr>Lưu trữ Web với các trình duyệt</vt:lpstr>
      <vt:lpstr>Khám phá lưu trữ Web 1-2</vt:lpstr>
      <vt:lpstr>Khám phá lưu trữ Web 2-2</vt:lpstr>
      <vt:lpstr>Lưu trữ Session 1-6</vt:lpstr>
      <vt:lpstr>Lưu trữ Session 2-6</vt:lpstr>
      <vt:lpstr>Lưu trữ Session 3-6</vt:lpstr>
      <vt:lpstr>Lưu trữ Session 4-6</vt:lpstr>
      <vt:lpstr>Lưu trữ Session 5-6</vt:lpstr>
      <vt:lpstr>Lưu trữ Session 6-6</vt:lpstr>
      <vt:lpstr>Lưu trữ cục bộ 1-4</vt:lpstr>
      <vt:lpstr>Lưu trữ cục bộ 2-4</vt:lpstr>
      <vt:lpstr>Lưu trữ cục bộ 3-4</vt:lpstr>
      <vt:lpstr>Lưu trữ cục bộ 4-4</vt:lpstr>
      <vt:lpstr>Lập chỉ mục Database API 1-3</vt:lpstr>
      <vt:lpstr>Lập chỉ mục Database API 2-3</vt:lpstr>
      <vt:lpstr>Lập chỉ mục Database API 3-3</vt:lpstr>
      <vt:lpstr>IndexedDB API 1-2</vt:lpstr>
      <vt:lpstr>IndexedDB API 2-2</vt:lpstr>
      <vt:lpstr>Thực thi IndexedDB API 1-6</vt:lpstr>
      <vt:lpstr>Thực thi IndexedDB API 2-6</vt:lpstr>
      <vt:lpstr>Thực thi IndexedDB API 3-6</vt:lpstr>
      <vt:lpstr>Thực thi IndexedDB API 4-6</vt:lpstr>
      <vt:lpstr>Thực thi IndexedDB API 5-6</vt:lpstr>
      <vt:lpstr>Thực thi IndexedDB API 6-6</vt:lpstr>
      <vt:lpstr>Những giới hạn của IndexedDB API</vt:lpstr>
      <vt:lpstr>Chuyển đổi HTML5 apps sang Native apps</vt:lpstr>
      <vt:lpstr>Sự khác nhau giữa Native Apps và HTML5 Apps</vt:lpstr>
      <vt:lpstr>Ưu điểm của HTML5 Apps</vt:lpstr>
      <vt:lpstr>Ưu điểm của Native Apps</vt:lpstr>
      <vt:lpstr>Tổng kết</vt:lpstr>
      <vt:lpstr>PowerPoint Presentation</vt:lpstr>
      <vt:lpstr>Tổng kết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Dang</dc:creator>
  <cp:lastModifiedBy>LuanNV</cp:lastModifiedBy>
  <cp:revision>2648</cp:revision>
  <dcterms:created xsi:type="dcterms:W3CDTF">2018-01-11T08:27:42Z</dcterms:created>
  <dcterms:modified xsi:type="dcterms:W3CDTF">2020-03-16T05:33:26Z</dcterms:modified>
</cp:coreProperties>
</file>